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64" r:id="rId4"/>
    <p:sldId id="271" r:id="rId5"/>
    <p:sldId id="276" r:id="rId6"/>
    <p:sldId id="273" r:id="rId7"/>
    <p:sldId id="274" r:id="rId8"/>
    <p:sldId id="275" r:id="rId9"/>
    <p:sldId id="270" r:id="rId10"/>
    <p:sldId id="265" r:id="rId11"/>
    <p:sldId id="266" r:id="rId12"/>
    <p:sldId id="258" r:id="rId13"/>
    <p:sldId id="259" r:id="rId14"/>
    <p:sldId id="260" r:id="rId15"/>
    <p:sldId id="261" r:id="rId16"/>
    <p:sldId id="262" r:id="rId17"/>
    <p:sldId id="263" r:id="rId18"/>
    <p:sldId id="267" r:id="rId19"/>
    <p:sldId id="268" r:id="rId20"/>
    <p:sldId id="277"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E198EB-E81C-477D-BA18-6C24F2760360}" type="datetimeFigureOut">
              <a:rPr lang="en-CA" smtClean="0"/>
              <a:t>24/03/2023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82FC5FB-67D5-41E0-A472-B4DB7DA3CA04}" type="slidenum">
              <a:rPr lang="en-CA" smtClean="0"/>
              <a:t>‹#›</a:t>
            </a:fld>
            <a:endParaRPr lang="en-CA"/>
          </a:p>
        </p:txBody>
      </p:sp>
    </p:spTree>
    <p:extLst>
      <p:ext uri="{BB962C8B-B14F-4D97-AF65-F5344CB8AC3E}">
        <p14:creationId xmlns:p14="http://schemas.microsoft.com/office/powerpoint/2010/main" val="4292462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E198EB-E81C-477D-BA18-6C24F2760360}" type="datetimeFigureOut">
              <a:rPr lang="en-CA" smtClean="0"/>
              <a:t>24/03/2023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82FC5FB-67D5-41E0-A472-B4DB7DA3CA04}" type="slidenum">
              <a:rPr lang="en-CA" smtClean="0"/>
              <a:t>‹#›</a:t>
            </a:fld>
            <a:endParaRPr lang="en-CA"/>
          </a:p>
        </p:txBody>
      </p:sp>
    </p:spTree>
    <p:extLst>
      <p:ext uri="{BB962C8B-B14F-4D97-AF65-F5344CB8AC3E}">
        <p14:creationId xmlns:p14="http://schemas.microsoft.com/office/powerpoint/2010/main" val="47376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E198EB-E81C-477D-BA18-6C24F2760360}" type="datetimeFigureOut">
              <a:rPr lang="en-CA" smtClean="0"/>
              <a:t>24/03/2023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82FC5FB-67D5-41E0-A472-B4DB7DA3CA04}" type="slidenum">
              <a:rPr lang="en-CA" smtClean="0"/>
              <a:t>‹#›</a:t>
            </a:fld>
            <a:endParaRPr lang="en-CA"/>
          </a:p>
        </p:txBody>
      </p:sp>
    </p:spTree>
    <p:extLst>
      <p:ext uri="{BB962C8B-B14F-4D97-AF65-F5344CB8AC3E}">
        <p14:creationId xmlns:p14="http://schemas.microsoft.com/office/powerpoint/2010/main" val="301581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E198EB-E81C-477D-BA18-6C24F2760360}" type="datetimeFigureOut">
              <a:rPr lang="en-CA" smtClean="0"/>
              <a:t>24/03/2023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82FC5FB-67D5-41E0-A472-B4DB7DA3CA04}" type="slidenum">
              <a:rPr lang="en-CA" smtClean="0"/>
              <a:t>‹#›</a:t>
            </a:fld>
            <a:endParaRPr lang="en-CA"/>
          </a:p>
        </p:txBody>
      </p:sp>
    </p:spTree>
    <p:extLst>
      <p:ext uri="{BB962C8B-B14F-4D97-AF65-F5344CB8AC3E}">
        <p14:creationId xmlns:p14="http://schemas.microsoft.com/office/powerpoint/2010/main" val="295769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E198EB-E81C-477D-BA18-6C24F2760360}" type="datetimeFigureOut">
              <a:rPr lang="en-CA" smtClean="0"/>
              <a:t>24/03/2023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82FC5FB-67D5-41E0-A472-B4DB7DA3CA04}" type="slidenum">
              <a:rPr lang="en-CA" smtClean="0"/>
              <a:t>‹#›</a:t>
            </a:fld>
            <a:endParaRPr lang="en-CA"/>
          </a:p>
        </p:txBody>
      </p:sp>
    </p:spTree>
    <p:extLst>
      <p:ext uri="{BB962C8B-B14F-4D97-AF65-F5344CB8AC3E}">
        <p14:creationId xmlns:p14="http://schemas.microsoft.com/office/powerpoint/2010/main" val="375881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198EB-E81C-477D-BA18-6C24F2760360}" type="datetimeFigureOut">
              <a:rPr lang="en-CA" smtClean="0"/>
              <a:t>24/03/2023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82FC5FB-67D5-41E0-A472-B4DB7DA3CA04}" type="slidenum">
              <a:rPr lang="en-CA" smtClean="0"/>
              <a:t>‹#›</a:t>
            </a:fld>
            <a:endParaRPr lang="en-CA"/>
          </a:p>
        </p:txBody>
      </p:sp>
    </p:spTree>
    <p:extLst>
      <p:ext uri="{BB962C8B-B14F-4D97-AF65-F5344CB8AC3E}">
        <p14:creationId xmlns:p14="http://schemas.microsoft.com/office/powerpoint/2010/main" val="237538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E198EB-E81C-477D-BA18-6C24F2760360}" type="datetimeFigureOut">
              <a:rPr lang="en-CA" smtClean="0"/>
              <a:t>24/03/2023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82FC5FB-67D5-41E0-A472-B4DB7DA3CA04}" type="slidenum">
              <a:rPr lang="en-CA" smtClean="0"/>
              <a:t>‹#›</a:t>
            </a:fld>
            <a:endParaRPr lang="en-CA"/>
          </a:p>
        </p:txBody>
      </p:sp>
    </p:spTree>
    <p:extLst>
      <p:ext uri="{BB962C8B-B14F-4D97-AF65-F5344CB8AC3E}">
        <p14:creationId xmlns:p14="http://schemas.microsoft.com/office/powerpoint/2010/main" val="3657126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E198EB-E81C-477D-BA18-6C24F2760360}" type="datetimeFigureOut">
              <a:rPr lang="en-CA" smtClean="0"/>
              <a:t>24/03/2023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82FC5FB-67D5-41E0-A472-B4DB7DA3CA04}" type="slidenum">
              <a:rPr lang="en-CA" smtClean="0"/>
              <a:t>‹#›</a:t>
            </a:fld>
            <a:endParaRPr lang="en-CA"/>
          </a:p>
        </p:txBody>
      </p:sp>
    </p:spTree>
    <p:extLst>
      <p:ext uri="{BB962C8B-B14F-4D97-AF65-F5344CB8AC3E}">
        <p14:creationId xmlns:p14="http://schemas.microsoft.com/office/powerpoint/2010/main" val="213092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198EB-E81C-477D-BA18-6C24F2760360}" type="datetimeFigureOut">
              <a:rPr lang="en-CA" smtClean="0"/>
              <a:t>24/03/2023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82FC5FB-67D5-41E0-A472-B4DB7DA3CA04}" type="slidenum">
              <a:rPr lang="en-CA" smtClean="0"/>
              <a:t>‹#›</a:t>
            </a:fld>
            <a:endParaRPr lang="en-CA"/>
          </a:p>
        </p:txBody>
      </p:sp>
    </p:spTree>
    <p:extLst>
      <p:ext uri="{BB962C8B-B14F-4D97-AF65-F5344CB8AC3E}">
        <p14:creationId xmlns:p14="http://schemas.microsoft.com/office/powerpoint/2010/main" val="416414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E198EB-E81C-477D-BA18-6C24F2760360}" type="datetimeFigureOut">
              <a:rPr lang="en-CA" smtClean="0"/>
              <a:t>24/03/2023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82FC5FB-67D5-41E0-A472-B4DB7DA3CA04}" type="slidenum">
              <a:rPr lang="en-CA" smtClean="0"/>
              <a:t>‹#›</a:t>
            </a:fld>
            <a:endParaRPr lang="en-CA"/>
          </a:p>
        </p:txBody>
      </p:sp>
    </p:spTree>
    <p:extLst>
      <p:ext uri="{BB962C8B-B14F-4D97-AF65-F5344CB8AC3E}">
        <p14:creationId xmlns:p14="http://schemas.microsoft.com/office/powerpoint/2010/main" val="228335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E198EB-E81C-477D-BA18-6C24F2760360}" type="datetimeFigureOut">
              <a:rPr lang="en-CA" smtClean="0"/>
              <a:t>24/03/2023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82FC5FB-67D5-41E0-A472-B4DB7DA3CA04}" type="slidenum">
              <a:rPr lang="en-CA" smtClean="0"/>
              <a:t>‹#›</a:t>
            </a:fld>
            <a:endParaRPr lang="en-CA"/>
          </a:p>
        </p:txBody>
      </p:sp>
    </p:spTree>
    <p:extLst>
      <p:ext uri="{BB962C8B-B14F-4D97-AF65-F5344CB8AC3E}">
        <p14:creationId xmlns:p14="http://schemas.microsoft.com/office/powerpoint/2010/main" val="4122942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198EB-E81C-477D-BA18-6C24F2760360}" type="datetimeFigureOut">
              <a:rPr lang="en-CA" smtClean="0"/>
              <a:t>24/03/2023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FC5FB-67D5-41E0-A472-B4DB7DA3CA04}" type="slidenum">
              <a:rPr lang="en-CA" smtClean="0"/>
              <a:t>‹#›</a:t>
            </a:fld>
            <a:endParaRPr lang="en-CA"/>
          </a:p>
        </p:txBody>
      </p:sp>
    </p:spTree>
    <p:extLst>
      <p:ext uri="{BB962C8B-B14F-4D97-AF65-F5344CB8AC3E}">
        <p14:creationId xmlns:p14="http://schemas.microsoft.com/office/powerpoint/2010/main" val="361194799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file:///E:\NPD_Products\Sell%20Sheets%20PDFs\Eliminator-SellSheet-USD-2022.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file:///E:\NPD_Products\Sell%20Sheets%20PDFs\Eliminator-SellSheet-USD-2022.pdf"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player.vimeo.com/video/674951005?h=c090b7646a&amp;app_id=122963"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file:///E:\NPD_Products\Sell%20Sheets%20PDFs\Eliminator-SellSheet-USD-2022.pdf" TargetMode="Externa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E:\NPD_Products\Sell%20Sheets%20PDFs\Eliminator-SellSheet-USD-2022.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E:\NPD_Products\Sell%20Sheets%20PDFs\Eliminator-SellSheet-USD-2022.pdf"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E:\NPD_Products\Sell%20Sheets%20PDFs\Eliminator-SellSheet-USD-2022.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E:\NPD_Products\Sell%20Sheets%20PDFs\Eliminator-SellSheet-USD-2022.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E:\NPD_Products\Sell%20Sheets%20PDFs\Eliminator-SellSheet-USD-2022.pdf"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hyperlink" Target="file:///E:\NPD_Products\Sell%20Sheets%20PDFs\Eliminator-SellSheet-USD-2022.pdf"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file:///E:\NPD_Products\Sell%20Sheets%20PDFs\Eliminator-SellSheet-USD-2022.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npdproducts.com/pub/media/assets/Barrier%20Treatment%20AMCA%202023%20Final%20-%20Email%20Version.pptx"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hyperlink" Target="https://www.npdproducts.com/pub/media/assets/Barrier%20Treatment%20AMCA%202023%20Final%20-%20Email%20Version.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E:\NPD_Products\Sell%20Sheets%20PDFs\Eliminator-SellSheet-USD-2022.pdf"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E:\NPD_Products\Sell%20Sheets%20PDFs\Eliminator-SellSheet-USD-2022.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E:\NPD_Products\Sell%20Sheets%20PDFs\Eliminator-SellSheet-USD-2022.pdf" TargetMode="External"/><Relationship Id="rId2" Type="http://schemas.openxmlformats.org/officeDocument/2006/relationships/slideLayout" Target="../slideLayouts/slideLayout2.xml"/><Relationship Id="rId1" Type="http://schemas.openxmlformats.org/officeDocument/2006/relationships/video" Target="https://player.vimeo.com/video/735496801?h=50fd452b84&amp;app_id=122963" TargetMode="External"/><Relationship Id="rId5"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E:\NPD_Products\Sell%20Sheets%20PDFs\Eliminator-SellSheet-USD-2022.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file:///E:\NPD_Products\Sell%20Sheets%20PDFs\Eliminator-SellSheet-USD-2022.pdf" TargetMode="External"/><Relationship Id="rId10" Type="http://schemas.openxmlformats.org/officeDocument/2006/relationships/image" Target="../media/image12.jpg"/><Relationship Id="rId4" Type="http://schemas.openxmlformats.org/officeDocument/2006/relationships/image" Target="../media/image8.jpg"/><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E:\NPD_Products\Sell%20Sheets%20PDFs\Eliminator-SellSheet-USD-2022.pdf" TargetMode="Externa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E:\NPD_Products\Sell%20Sheets%20PDFs\Eliminator-SellSheet-USD-2022.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file:///E:\NPD_Products\Sell%20Sheets%20PDFs\Eliminator-SellSheet-USD-2022.pdf" TargetMode="External"/><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0">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7FAC925-305B-7995-00F0-E84E16F9EA97}"/>
              </a:ext>
            </a:extLst>
          </p:cNvPr>
          <p:cNvSpPr>
            <a:spLocks noGrp="1"/>
          </p:cNvSpPr>
          <p:nvPr>
            <p:ph type="subTitle" idx="1"/>
          </p:nvPr>
        </p:nvSpPr>
        <p:spPr>
          <a:xfrm>
            <a:off x="638881" y="5660607"/>
            <a:ext cx="10909643" cy="552659"/>
          </a:xfrm>
        </p:spPr>
        <p:txBody>
          <a:bodyPr anchor="t">
            <a:normAutofit/>
          </a:bodyPr>
          <a:lstStyle/>
          <a:p>
            <a:r>
              <a:rPr lang="en-CA" dirty="0">
                <a:latin typeface="Arial Rounded MT Bold" panose="020F0704030504030204" pitchFamily="34" charset="0"/>
              </a:rPr>
              <a:t>18 Volt Rechargeable Battery</a:t>
            </a:r>
          </a:p>
        </p:txBody>
      </p:sp>
      <p:pic>
        <p:nvPicPr>
          <p:cNvPr id="13" name="Picture 12" descr="A picture containing indoor, kitchen appliance&#10;&#10;Description automatically generated">
            <a:extLst>
              <a:ext uri="{FF2B5EF4-FFF2-40B4-BE49-F238E27FC236}">
                <a16:creationId xmlns:a16="http://schemas.microsoft.com/office/drawing/2014/main" id="{003D5E76-C8F2-01FC-A62D-6D06896D4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1941" y="489938"/>
            <a:ext cx="5119667" cy="3942145"/>
          </a:xfrm>
          <a:prstGeom prst="rect">
            <a:avLst/>
          </a:prstGeom>
        </p:spPr>
      </p:pic>
      <p:sp>
        <p:nvSpPr>
          <p:cNvPr id="36"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4F37C51-8328-74D2-9164-F9D8029ED6ED}"/>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F072736F-DE62-0060-1F57-9242F203BC8A}"/>
              </a:ext>
            </a:extLst>
          </p:cNvPr>
          <p:cNvSpPr/>
          <p:nvPr/>
        </p:nvSpPr>
        <p:spPr>
          <a:xfrm>
            <a:off x="10553350" y="5735637"/>
            <a:ext cx="1638650" cy="992334"/>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descr="A picture containing text, clipart&#10;&#10;Description automatically generated">
            <a:extLst>
              <a:ext uri="{FF2B5EF4-FFF2-40B4-BE49-F238E27FC236}">
                <a16:creationId xmlns:a16="http://schemas.microsoft.com/office/drawing/2014/main" id="{93074073-2C4A-ABB3-E75C-59AAE4F6B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7597" y="5965064"/>
            <a:ext cx="1210155" cy="468799"/>
          </a:xfrm>
          <a:prstGeom prst="rect">
            <a:avLst/>
          </a:prstGeom>
        </p:spPr>
      </p:pic>
      <p:sp>
        <p:nvSpPr>
          <p:cNvPr id="2" name="Title 1">
            <a:extLst>
              <a:ext uri="{FF2B5EF4-FFF2-40B4-BE49-F238E27FC236}">
                <a16:creationId xmlns:a16="http://schemas.microsoft.com/office/drawing/2014/main" id="{A51D6AA1-BEDE-9860-5001-521C161D5F18}"/>
              </a:ext>
            </a:extLst>
          </p:cNvPr>
          <p:cNvSpPr>
            <a:spLocks noGrp="1"/>
          </p:cNvSpPr>
          <p:nvPr>
            <p:ph type="ctrTitle"/>
          </p:nvPr>
        </p:nvSpPr>
        <p:spPr>
          <a:xfrm>
            <a:off x="638881" y="568647"/>
            <a:ext cx="10909640" cy="547216"/>
          </a:xfrm>
        </p:spPr>
        <p:txBody>
          <a:bodyPr anchor="t">
            <a:normAutofit/>
          </a:bodyPr>
          <a:lstStyle/>
          <a:p>
            <a:r>
              <a:rPr lang="en-CA" sz="3200" dirty="0">
                <a:latin typeface="Arial Rounded MT Bold" panose="020F0704030504030204" pitchFamily="34" charset="0"/>
              </a:rPr>
              <a:t>Boss Eliminator Series - Spray Applicators</a:t>
            </a:r>
          </a:p>
        </p:txBody>
      </p:sp>
      <p:sp>
        <p:nvSpPr>
          <p:cNvPr id="10" name="Subtitle 2">
            <a:extLst>
              <a:ext uri="{FF2B5EF4-FFF2-40B4-BE49-F238E27FC236}">
                <a16:creationId xmlns:a16="http://schemas.microsoft.com/office/drawing/2014/main" id="{8AF830B1-6DD6-1183-D6EE-A902CFC22DF4}"/>
              </a:ext>
            </a:extLst>
          </p:cNvPr>
          <p:cNvSpPr txBox="1">
            <a:spLocks/>
          </p:cNvSpPr>
          <p:nvPr/>
        </p:nvSpPr>
        <p:spPr>
          <a:xfrm>
            <a:off x="638881" y="3968632"/>
            <a:ext cx="10909643" cy="55265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b="1" dirty="0">
                <a:latin typeface="Arial Rounded MT Bold" panose="020F0704030504030204" pitchFamily="34" charset="0"/>
              </a:rPr>
              <a:t>2</a:t>
            </a:r>
            <a:r>
              <a:rPr lang="en-CA" dirty="0">
                <a:latin typeface="Arial Rounded MT Bold" panose="020F0704030504030204" pitchFamily="34" charset="0"/>
              </a:rPr>
              <a:t> </a:t>
            </a:r>
            <a:r>
              <a:rPr lang="en-CA" sz="2000" i="1" dirty="0">
                <a:latin typeface="Arial Rounded MT Bold" panose="020F0704030504030204" pitchFamily="34" charset="0"/>
              </a:rPr>
              <a:t>Spray Applicators </a:t>
            </a:r>
            <a:r>
              <a:rPr lang="en-CA" b="1" dirty="0">
                <a:latin typeface="Arial Rounded MT Bold" panose="020F0704030504030204" pitchFamily="34" charset="0"/>
              </a:rPr>
              <a:t>In One</a:t>
            </a:r>
          </a:p>
        </p:txBody>
      </p:sp>
      <p:sp>
        <p:nvSpPr>
          <p:cNvPr id="11" name="Subtitle 2">
            <a:extLst>
              <a:ext uri="{FF2B5EF4-FFF2-40B4-BE49-F238E27FC236}">
                <a16:creationId xmlns:a16="http://schemas.microsoft.com/office/drawing/2014/main" id="{CD8740F4-2F9F-3EDB-D6AF-96E6340D0EA2}"/>
              </a:ext>
            </a:extLst>
          </p:cNvPr>
          <p:cNvSpPr txBox="1">
            <a:spLocks/>
          </p:cNvSpPr>
          <p:nvPr/>
        </p:nvSpPr>
        <p:spPr>
          <a:xfrm>
            <a:off x="638881" y="4565350"/>
            <a:ext cx="10909643" cy="552659"/>
          </a:xfrm>
          <a:prstGeom prst="rect">
            <a:avLst/>
          </a:prstGeom>
        </p:spPr>
        <p:txBody>
          <a:bodyPr vert="horz" lIns="91440" tIns="45720" rIns="91440" bIns="45720" rtlCol="0" anchor="t">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dirty="0">
                <a:latin typeface="Arial Rounded MT Bold" panose="020F0704030504030204" pitchFamily="34" charset="0"/>
              </a:rPr>
              <a:t>Misting Applicator for: Mosquitoes, Disinfecting, Other Services</a:t>
            </a:r>
          </a:p>
          <a:p>
            <a:r>
              <a:rPr lang="en-CA" dirty="0">
                <a:latin typeface="Arial Rounded MT Bold" panose="020F0704030504030204" pitchFamily="34" charset="0"/>
              </a:rPr>
              <a:t>General Pest Control Applicator: Using Fan and Pin/Cone Spray Tips</a:t>
            </a:r>
          </a:p>
          <a:p>
            <a:endParaRPr lang="en-CA" dirty="0">
              <a:latin typeface="Arial Rounded MT Bold" panose="020F0704030504030204" pitchFamily="34" charset="0"/>
            </a:endParaRPr>
          </a:p>
        </p:txBody>
      </p:sp>
    </p:spTree>
    <p:extLst>
      <p:ext uri="{BB962C8B-B14F-4D97-AF65-F5344CB8AC3E}">
        <p14:creationId xmlns:p14="http://schemas.microsoft.com/office/powerpoint/2010/main" val="1995582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hlinkClick r:id="rId2" action="ppaction://hlinkfile"/>
            <a:extLst>
              <a:ext uri="{FF2B5EF4-FFF2-40B4-BE49-F238E27FC236}">
                <a16:creationId xmlns:a16="http://schemas.microsoft.com/office/drawing/2014/main" id="{E16D3CFA-8B84-A9C4-8C5B-C0FACCDEE0A3}"/>
              </a:ext>
            </a:extLst>
          </p:cNvPr>
          <p:cNvSpPr txBox="1">
            <a:spLocks/>
          </p:cNvSpPr>
          <p:nvPr/>
        </p:nvSpPr>
        <p:spPr>
          <a:xfrm>
            <a:off x="838200" y="424137"/>
            <a:ext cx="10909640" cy="54721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rgbClr val="005CA7"/>
                </a:solidFill>
                <a:latin typeface="Arial Rounded MT Bold" panose="020F0704030504030204" pitchFamily="34" charset="0"/>
              </a:rPr>
              <a:t>General Pest Control</a:t>
            </a:r>
          </a:p>
        </p:txBody>
      </p:sp>
      <p:cxnSp>
        <p:nvCxnSpPr>
          <p:cNvPr id="7" name="Straight Connector 6">
            <a:extLst>
              <a:ext uri="{FF2B5EF4-FFF2-40B4-BE49-F238E27FC236}">
                <a16:creationId xmlns:a16="http://schemas.microsoft.com/office/drawing/2014/main" id="{03236AFD-B3A4-0222-20D2-A98C70C61B62}"/>
              </a:ext>
            </a:extLst>
          </p:cNvPr>
          <p:cNvCxnSpPr>
            <a:cxnSpLocks/>
          </p:cNvCxnSpPr>
          <p:nvPr/>
        </p:nvCxnSpPr>
        <p:spPr>
          <a:xfrm>
            <a:off x="951722" y="971353"/>
            <a:ext cx="4056506"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6E6E9AD-615C-1C1D-2768-8A5C7C560B27}"/>
              </a:ext>
            </a:extLst>
          </p:cNvPr>
          <p:cNvPicPr>
            <a:picLocks noChangeAspect="1"/>
          </p:cNvPicPr>
          <p:nvPr/>
        </p:nvPicPr>
        <p:blipFill rotWithShape="1">
          <a:blip r:embed="rId3"/>
          <a:srcRect r="69511" b="55369"/>
          <a:stretch/>
        </p:blipFill>
        <p:spPr>
          <a:xfrm>
            <a:off x="3349622" y="2197233"/>
            <a:ext cx="814431" cy="1098274"/>
          </a:xfrm>
          <a:prstGeom prst="rect">
            <a:avLst/>
          </a:prstGeom>
        </p:spPr>
      </p:pic>
      <p:sp>
        <p:nvSpPr>
          <p:cNvPr id="5" name="Rectangle 4">
            <a:extLst>
              <a:ext uri="{FF2B5EF4-FFF2-40B4-BE49-F238E27FC236}">
                <a16:creationId xmlns:a16="http://schemas.microsoft.com/office/drawing/2014/main" id="{4ADCC46C-1564-83F2-802C-82C7F7D0FBAA}"/>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ubtitle 2">
            <a:extLst>
              <a:ext uri="{FF2B5EF4-FFF2-40B4-BE49-F238E27FC236}">
                <a16:creationId xmlns:a16="http://schemas.microsoft.com/office/drawing/2014/main" id="{FE927F60-16F0-B1CF-4432-6F4FECF1AFD2}"/>
              </a:ext>
            </a:extLst>
          </p:cNvPr>
          <p:cNvSpPr txBox="1">
            <a:spLocks/>
          </p:cNvSpPr>
          <p:nvPr/>
        </p:nvSpPr>
        <p:spPr>
          <a:xfrm>
            <a:off x="2748646" y="3213048"/>
            <a:ext cx="1987465" cy="5472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1600" dirty="0">
                <a:latin typeface="Arial Rounded MT Bold" panose="020F0704030504030204" pitchFamily="34" charset="0"/>
              </a:rPr>
              <a:t>01 Fan Spray</a:t>
            </a:r>
          </a:p>
        </p:txBody>
      </p:sp>
      <p:pic>
        <p:nvPicPr>
          <p:cNvPr id="12" name="Picture 11">
            <a:extLst>
              <a:ext uri="{FF2B5EF4-FFF2-40B4-BE49-F238E27FC236}">
                <a16:creationId xmlns:a16="http://schemas.microsoft.com/office/drawing/2014/main" id="{A756078C-F01C-AAB1-2FBC-B12C8012C714}"/>
              </a:ext>
            </a:extLst>
          </p:cNvPr>
          <p:cNvPicPr>
            <a:picLocks noChangeAspect="1"/>
          </p:cNvPicPr>
          <p:nvPr/>
        </p:nvPicPr>
        <p:blipFill rotWithShape="1">
          <a:blip r:embed="rId3"/>
          <a:srcRect l="35298" r="30785" b="55370"/>
          <a:stretch/>
        </p:blipFill>
        <p:spPr>
          <a:xfrm>
            <a:off x="5667124" y="2021095"/>
            <a:ext cx="906011" cy="1098270"/>
          </a:xfrm>
          <a:prstGeom prst="rect">
            <a:avLst/>
          </a:prstGeom>
        </p:spPr>
      </p:pic>
      <p:pic>
        <p:nvPicPr>
          <p:cNvPr id="13" name="Picture 12">
            <a:extLst>
              <a:ext uri="{FF2B5EF4-FFF2-40B4-BE49-F238E27FC236}">
                <a16:creationId xmlns:a16="http://schemas.microsoft.com/office/drawing/2014/main" id="{46771F3D-D175-CBAE-A646-FD793CBC9035}"/>
              </a:ext>
            </a:extLst>
          </p:cNvPr>
          <p:cNvPicPr>
            <a:picLocks noChangeAspect="1"/>
          </p:cNvPicPr>
          <p:nvPr/>
        </p:nvPicPr>
        <p:blipFill rotWithShape="1">
          <a:blip r:embed="rId3"/>
          <a:srcRect l="78230" b="50000"/>
          <a:stretch/>
        </p:blipFill>
        <p:spPr>
          <a:xfrm>
            <a:off x="7923598" y="2047761"/>
            <a:ext cx="581542" cy="1230401"/>
          </a:xfrm>
          <a:prstGeom prst="rect">
            <a:avLst/>
          </a:prstGeom>
        </p:spPr>
      </p:pic>
      <p:pic>
        <p:nvPicPr>
          <p:cNvPr id="14" name="Picture 13">
            <a:extLst>
              <a:ext uri="{FF2B5EF4-FFF2-40B4-BE49-F238E27FC236}">
                <a16:creationId xmlns:a16="http://schemas.microsoft.com/office/drawing/2014/main" id="{9B65AC7E-A2D7-2790-CA40-5CA823C6A1D4}"/>
              </a:ext>
            </a:extLst>
          </p:cNvPr>
          <p:cNvPicPr>
            <a:picLocks noChangeAspect="1"/>
          </p:cNvPicPr>
          <p:nvPr/>
        </p:nvPicPr>
        <p:blipFill rotWithShape="1">
          <a:blip r:embed="rId3"/>
          <a:srcRect t="56648" r="48380"/>
          <a:stretch/>
        </p:blipFill>
        <p:spPr>
          <a:xfrm>
            <a:off x="4021163" y="4445642"/>
            <a:ext cx="1378914" cy="1066793"/>
          </a:xfrm>
          <a:prstGeom prst="rect">
            <a:avLst/>
          </a:prstGeom>
        </p:spPr>
      </p:pic>
      <p:pic>
        <p:nvPicPr>
          <p:cNvPr id="15" name="Picture 14">
            <a:extLst>
              <a:ext uri="{FF2B5EF4-FFF2-40B4-BE49-F238E27FC236}">
                <a16:creationId xmlns:a16="http://schemas.microsoft.com/office/drawing/2014/main" id="{102E8C2B-E921-26A8-FA2D-CCFCF88451C4}"/>
              </a:ext>
            </a:extLst>
          </p:cNvPr>
          <p:cNvPicPr>
            <a:picLocks noChangeAspect="1"/>
          </p:cNvPicPr>
          <p:nvPr/>
        </p:nvPicPr>
        <p:blipFill rotWithShape="1">
          <a:blip r:embed="rId3"/>
          <a:srcRect l="57962" t="56648"/>
          <a:stretch/>
        </p:blipFill>
        <p:spPr>
          <a:xfrm>
            <a:off x="6605249" y="4288804"/>
            <a:ext cx="1122939" cy="1066793"/>
          </a:xfrm>
          <a:prstGeom prst="rect">
            <a:avLst/>
          </a:prstGeom>
        </p:spPr>
      </p:pic>
      <p:sp>
        <p:nvSpPr>
          <p:cNvPr id="16" name="Subtitle 2">
            <a:extLst>
              <a:ext uri="{FF2B5EF4-FFF2-40B4-BE49-F238E27FC236}">
                <a16:creationId xmlns:a16="http://schemas.microsoft.com/office/drawing/2014/main" id="{5CA18250-C2B4-1F72-5DA1-B071C4356EEB}"/>
              </a:ext>
            </a:extLst>
          </p:cNvPr>
          <p:cNvSpPr txBox="1">
            <a:spLocks/>
          </p:cNvSpPr>
          <p:nvPr/>
        </p:nvSpPr>
        <p:spPr>
          <a:xfrm>
            <a:off x="5097115" y="3213048"/>
            <a:ext cx="1987465" cy="5472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1600" dirty="0">
                <a:latin typeface="Arial Rounded MT Bold" panose="020F0704030504030204" pitchFamily="34" charset="0"/>
              </a:rPr>
              <a:t>03 Pin &amp; Cone</a:t>
            </a:r>
          </a:p>
        </p:txBody>
      </p:sp>
      <p:sp>
        <p:nvSpPr>
          <p:cNvPr id="17" name="Subtitle 2">
            <a:extLst>
              <a:ext uri="{FF2B5EF4-FFF2-40B4-BE49-F238E27FC236}">
                <a16:creationId xmlns:a16="http://schemas.microsoft.com/office/drawing/2014/main" id="{73F00963-1436-4DD3-B64B-8BAFE31D7DAA}"/>
              </a:ext>
            </a:extLst>
          </p:cNvPr>
          <p:cNvSpPr txBox="1">
            <a:spLocks/>
          </p:cNvSpPr>
          <p:nvPr/>
        </p:nvSpPr>
        <p:spPr>
          <a:xfrm>
            <a:off x="7320197" y="3213048"/>
            <a:ext cx="1987465" cy="547216"/>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1600" dirty="0">
                <a:latin typeface="Arial Rounded MT Bold" panose="020F0704030504030204" pitchFamily="34" charset="0"/>
              </a:rPr>
              <a:t>HDP-M1.5</a:t>
            </a:r>
          </a:p>
          <a:p>
            <a:pPr marL="0" indent="0" algn="ctr">
              <a:buNone/>
            </a:pPr>
            <a:r>
              <a:rPr lang="en-CA" sz="1600" dirty="0">
                <a:latin typeface="Arial Rounded MT Bold" panose="020F0704030504030204" pitchFamily="34" charset="0"/>
              </a:rPr>
              <a:t>Low Volume Misting</a:t>
            </a:r>
          </a:p>
        </p:txBody>
      </p:sp>
      <p:sp>
        <p:nvSpPr>
          <p:cNvPr id="18" name="Subtitle 2">
            <a:extLst>
              <a:ext uri="{FF2B5EF4-FFF2-40B4-BE49-F238E27FC236}">
                <a16:creationId xmlns:a16="http://schemas.microsoft.com/office/drawing/2014/main" id="{EA785054-458A-9459-BB69-4DB774E4CB99}"/>
              </a:ext>
            </a:extLst>
          </p:cNvPr>
          <p:cNvSpPr txBox="1">
            <a:spLocks/>
          </p:cNvSpPr>
          <p:nvPr/>
        </p:nvSpPr>
        <p:spPr>
          <a:xfrm>
            <a:off x="3809260" y="5605207"/>
            <a:ext cx="1987465" cy="5472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1600" dirty="0">
                <a:latin typeface="Arial Rounded MT Bold" panose="020F0704030504030204" pitchFamily="34" charset="0"/>
              </a:rPr>
              <a:t>01 Fan Spray Tip</a:t>
            </a:r>
          </a:p>
        </p:txBody>
      </p:sp>
      <p:sp>
        <p:nvSpPr>
          <p:cNvPr id="19" name="Subtitle 2">
            <a:extLst>
              <a:ext uri="{FF2B5EF4-FFF2-40B4-BE49-F238E27FC236}">
                <a16:creationId xmlns:a16="http://schemas.microsoft.com/office/drawing/2014/main" id="{D163AAD5-889D-4FA6-315A-53F96BFA7EA9}"/>
              </a:ext>
            </a:extLst>
          </p:cNvPr>
          <p:cNvSpPr txBox="1">
            <a:spLocks/>
          </p:cNvSpPr>
          <p:nvPr/>
        </p:nvSpPr>
        <p:spPr>
          <a:xfrm>
            <a:off x="6192240" y="5605207"/>
            <a:ext cx="1987465" cy="5472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1600" dirty="0">
                <a:latin typeface="Arial Rounded MT Bold" panose="020F0704030504030204" pitchFamily="34" charset="0"/>
              </a:rPr>
              <a:t>02 Fan Spray Tip</a:t>
            </a:r>
          </a:p>
        </p:txBody>
      </p:sp>
      <p:sp>
        <p:nvSpPr>
          <p:cNvPr id="20" name="Subtitle 2">
            <a:extLst>
              <a:ext uri="{FF2B5EF4-FFF2-40B4-BE49-F238E27FC236}">
                <a16:creationId xmlns:a16="http://schemas.microsoft.com/office/drawing/2014/main" id="{6C3EA54E-9C75-EE68-27EA-8FDF5B08F2DC}"/>
              </a:ext>
            </a:extLst>
          </p:cNvPr>
          <p:cNvSpPr txBox="1">
            <a:spLocks/>
          </p:cNvSpPr>
          <p:nvPr/>
        </p:nvSpPr>
        <p:spPr>
          <a:xfrm>
            <a:off x="250153" y="1304393"/>
            <a:ext cx="4957327" cy="5472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2400" i="1" dirty="0">
                <a:latin typeface="Arial Rounded MT Bold" panose="020F0704030504030204" pitchFamily="34" charset="0"/>
              </a:rPr>
              <a:t>Speed I / Low Flow Tips</a:t>
            </a:r>
          </a:p>
        </p:txBody>
      </p:sp>
      <p:sp>
        <p:nvSpPr>
          <p:cNvPr id="21" name="Rectangle 20">
            <a:extLst>
              <a:ext uri="{FF2B5EF4-FFF2-40B4-BE49-F238E27FC236}">
                <a16:creationId xmlns:a16="http://schemas.microsoft.com/office/drawing/2014/main" id="{4327DB53-7C9B-9005-AA9F-08416CE9F9AC}"/>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2" name="Picture 21" descr="A picture containing text, clipart&#10;&#10;Description automatically generated">
            <a:extLst>
              <a:ext uri="{FF2B5EF4-FFF2-40B4-BE49-F238E27FC236}">
                <a16:creationId xmlns:a16="http://schemas.microsoft.com/office/drawing/2014/main" id="{4E7304CB-BD34-8B35-1E3A-55B597E15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spTree>
    <p:extLst>
      <p:ext uri="{BB962C8B-B14F-4D97-AF65-F5344CB8AC3E}">
        <p14:creationId xmlns:p14="http://schemas.microsoft.com/office/powerpoint/2010/main" val="600511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A2530-9516-1E09-5FFE-CB6C5C8855F2}"/>
              </a:ext>
            </a:extLst>
          </p:cNvPr>
          <p:cNvPicPr>
            <a:picLocks noChangeAspect="1"/>
          </p:cNvPicPr>
          <p:nvPr/>
        </p:nvPicPr>
        <p:blipFill>
          <a:blip r:embed="rId2"/>
          <a:stretch>
            <a:fillRect/>
          </a:stretch>
        </p:blipFill>
        <p:spPr>
          <a:xfrm>
            <a:off x="7586032" y="1632448"/>
            <a:ext cx="2116546" cy="2116546"/>
          </a:xfrm>
          <a:prstGeom prst="rect">
            <a:avLst/>
          </a:prstGeom>
        </p:spPr>
      </p:pic>
      <p:sp>
        <p:nvSpPr>
          <p:cNvPr id="6" name="Title 1">
            <a:hlinkClick r:id="rId3" action="ppaction://hlinkfile"/>
            <a:extLst>
              <a:ext uri="{FF2B5EF4-FFF2-40B4-BE49-F238E27FC236}">
                <a16:creationId xmlns:a16="http://schemas.microsoft.com/office/drawing/2014/main" id="{E16D3CFA-8B84-A9C4-8C5B-C0FACCDEE0A3}"/>
              </a:ext>
            </a:extLst>
          </p:cNvPr>
          <p:cNvSpPr txBox="1">
            <a:spLocks/>
          </p:cNvSpPr>
          <p:nvPr/>
        </p:nvSpPr>
        <p:spPr>
          <a:xfrm>
            <a:off x="838200" y="424137"/>
            <a:ext cx="10909640" cy="54721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rgbClr val="005CA7"/>
                </a:solidFill>
                <a:latin typeface="Arial Rounded MT Bold" panose="020F0704030504030204" pitchFamily="34" charset="0"/>
              </a:rPr>
              <a:t>Speed Switch</a:t>
            </a:r>
          </a:p>
        </p:txBody>
      </p:sp>
      <p:cxnSp>
        <p:nvCxnSpPr>
          <p:cNvPr id="7" name="Straight Connector 6">
            <a:extLst>
              <a:ext uri="{FF2B5EF4-FFF2-40B4-BE49-F238E27FC236}">
                <a16:creationId xmlns:a16="http://schemas.microsoft.com/office/drawing/2014/main" id="{03236AFD-B3A4-0222-20D2-A98C70C61B62}"/>
              </a:ext>
            </a:extLst>
          </p:cNvPr>
          <p:cNvCxnSpPr/>
          <p:nvPr/>
        </p:nvCxnSpPr>
        <p:spPr>
          <a:xfrm>
            <a:off x="951722" y="971353"/>
            <a:ext cx="319107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E3256BE-1D1C-3A56-D05D-8DBF4E92E62E}"/>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Subtitle 2">
            <a:extLst>
              <a:ext uri="{FF2B5EF4-FFF2-40B4-BE49-F238E27FC236}">
                <a16:creationId xmlns:a16="http://schemas.microsoft.com/office/drawing/2014/main" id="{5056A47F-A1A6-AE5C-40BE-80E307A478FD}"/>
              </a:ext>
            </a:extLst>
          </p:cNvPr>
          <p:cNvSpPr txBox="1">
            <a:spLocks/>
          </p:cNvSpPr>
          <p:nvPr/>
        </p:nvSpPr>
        <p:spPr>
          <a:xfrm>
            <a:off x="2618504" y="1498206"/>
            <a:ext cx="2116546" cy="3851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1600" dirty="0">
                <a:latin typeface="Arial Rounded MT Bold" panose="020F0704030504030204" pitchFamily="34" charset="0"/>
              </a:rPr>
              <a:t>Speed I = Low Flow</a:t>
            </a:r>
          </a:p>
        </p:txBody>
      </p:sp>
      <p:sp>
        <p:nvSpPr>
          <p:cNvPr id="14" name="Subtitle 2">
            <a:extLst>
              <a:ext uri="{FF2B5EF4-FFF2-40B4-BE49-F238E27FC236}">
                <a16:creationId xmlns:a16="http://schemas.microsoft.com/office/drawing/2014/main" id="{25569BC0-3BBC-5038-4E72-591ED85989EE}"/>
              </a:ext>
            </a:extLst>
          </p:cNvPr>
          <p:cNvSpPr txBox="1">
            <a:spLocks/>
          </p:cNvSpPr>
          <p:nvPr/>
        </p:nvSpPr>
        <p:spPr>
          <a:xfrm>
            <a:off x="2618504" y="4106489"/>
            <a:ext cx="2297445" cy="6440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1600" dirty="0">
                <a:latin typeface="Arial Rounded MT Bold" panose="020F0704030504030204" pitchFamily="34" charset="0"/>
              </a:rPr>
              <a:t>Speed II = High Flow</a:t>
            </a:r>
          </a:p>
        </p:txBody>
      </p:sp>
      <p:sp>
        <p:nvSpPr>
          <p:cNvPr id="15" name="Subtitle 2">
            <a:extLst>
              <a:ext uri="{FF2B5EF4-FFF2-40B4-BE49-F238E27FC236}">
                <a16:creationId xmlns:a16="http://schemas.microsoft.com/office/drawing/2014/main" id="{F737B201-2F2D-C2E8-983F-0E200BC3BEC5}"/>
              </a:ext>
            </a:extLst>
          </p:cNvPr>
          <p:cNvSpPr txBox="1">
            <a:spLocks/>
          </p:cNvSpPr>
          <p:nvPr/>
        </p:nvSpPr>
        <p:spPr>
          <a:xfrm>
            <a:off x="1510018" y="5242575"/>
            <a:ext cx="3615655" cy="6440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1600" b="1" dirty="0">
                <a:latin typeface="Arial Rounded MT Bold" panose="020F0704030504030204" pitchFamily="34" charset="0"/>
              </a:rPr>
              <a:t>Fixed Speed </a:t>
            </a:r>
            <a:r>
              <a:rPr lang="en-CA" sz="1600" dirty="0">
                <a:latin typeface="Arial Rounded MT Bold" panose="020F0704030504030204" pitchFamily="34" charset="0"/>
                <a:cs typeface="Arial" panose="020B0604020202020204" pitchFamily="34" charset="0"/>
              </a:rPr>
              <a:t>control to allow for consistent equipment calibration.</a:t>
            </a:r>
          </a:p>
        </p:txBody>
      </p:sp>
      <p:sp>
        <p:nvSpPr>
          <p:cNvPr id="16" name="Subtitle 2">
            <a:extLst>
              <a:ext uri="{FF2B5EF4-FFF2-40B4-BE49-F238E27FC236}">
                <a16:creationId xmlns:a16="http://schemas.microsoft.com/office/drawing/2014/main" id="{ACA8C2AF-7E3C-BFCE-AD06-1D5341B395C8}"/>
              </a:ext>
            </a:extLst>
          </p:cNvPr>
          <p:cNvSpPr txBox="1">
            <a:spLocks/>
          </p:cNvSpPr>
          <p:nvPr/>
        </p:nvSpPr>
        <p:spPr>
          <a:xfrm>
            <a:off x="6769915" y="5242575"/>
            <a:ext cx="4319122" cy="64406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1600" b="1" dirty="0">
                <a:latin typeface="Arial Rounded MT Bold" panose="020F0704030504030204" pitchFamily="34" charset="0"/>
                <a:cs typeface="Arial" panose="020B0604020202020204" pitchFamily="34" charset="0"/>
              </a:rPr>
              <a:t>Applicators</a:t>
            </a:r>
            <a:r>
              <a:rPr lang="en-CA" sz="1600" dirty="0">
                <a:latin typeface="Arial Rounded MT Bold" panose="020F0704030504030204" pitchFamily="34" charset="0"/>
              </a:rPr>
              <a:t> </a:t>
            </a:r>
            <a:r>
              <a:rPr lang="en-CA" sz="1600" dirty="0">
                <a:latin typeface="Arial Rounded MT Bold" panose="020F0704030504030204" pitchFamily="34" charset="0"/>
                <a:cs typeface="Arial" panose="020B0604020202020204" pitchFamily="34" charset="0"/>
              </a:rPr>
              <a:t>with </a:t>
            </a:r>
            <a:r>
              <a:rPr lang="en-CA" sz="1600" b="1" dirty="0">
                <a:latin typeface="Arial Rounded MT Bold" panose="020F0704030504030204" pitchFamily="34" charset="0"/>
                <a:cs typeface="Arial" panose="020B0604020202020204" pitchFamily="34" charset="0"/>
              </a:rPr>
              <a:t>Variable Speed </a:t>
            </a:r>
            <a:r>
              <a:rPr lang="en-CA" sz="1600" dirty="0">
                <a:latin typeface="Arial Rounded MT Bold" panose="020F0704030504030204" pitchFamily="34" charset="0"/>
                <a:cs typeface="Arial" panose="020B0604020202020204" pitchFamily="34" charset="0"/>
              </a:rPr>
              <a:t>control, make it impossible to create an equipment calibration procedure.</a:t>
            </a:r>
          </a:p>
        </p:txBody>
      </p:sp>
      <p:pic>
        <p:nvPicPr>
          <p:cNvPr id="43" name="Picture 42">
            <a:extLst>
              <a:ext uri="{FF2B5EF4-FFF2-40B4-BE49-F238E27FC236}">
                <a16:creationId xmlns:a16="http://schemas.microsoft.com/office/drawing/2014/main" id="{5CB3ECBA-A77B-F01C-BDBB-6F6E16BBE1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84528" y="1762351"/>
            <a:ext cx="1338503" cy="258145"/>
          </a:xfrm>
          <a:prstGeom prst="rect">
            <a:avLst/>
          </a:prstGeom>
        </p:spPr>
      </p:pic>
      <p:pic>
        <p:nvPicPr>
          <p:cNvPr id="44" name="Picture 43">
            <a:extLst>
              <a:ext uri="{FF2B5EF4-FFF2-40B4-BE49-F238E27FC236}">
                <a16:creationId xmlns:a16="http://schemas.microsoft.com/office/drawing/2014/main" id="{E68F6B3E-0EC9-FF64-62C2-BEE5925023A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0800000">
            <a:off x="8084527" y="3350257"/>
            <a:ext cx="1338503" cy="258145"/>
          </a:xfrm>
          <a:prstGeom prst="rect">
            <a:avLst/>
          </a:prstGeom>
        </p:spPr>
      </p:pic>
      <p:cxnSp>
        <p:nvCxnSpPr>
          <p:cNvPr id="45" name="Straight Connector 44">
            <a:extLst>
              <a:ext uri="{FF2B5EF4-FFF2-40B4-BE49-F238E27FC236}">
                <a16:creationId xmlns:a16="http://schemas.microsoft.com/office/drawing/2014/main" id="{4522886F-5877-D82B-80B8-5A557FEDA34F}"/>
              </a:ext>
            </a:extLst>
          </p:cNvPr>
          <p:cNvCxnSpPr>
            <a:cxnSpLocks/>
          </p:cNvCxnSpPr>
          <p:nvPr/>
        </p:nvCxnSpPr>
        <p:spPr>
          <a:xfrm>
            <a:off x="5959949" y="1690785"/>
            <a:ext cx="0" cy="3978151"/>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A8E8E4C-621A-F4EA-D9D4-5F640B3BC771}"/>
              </a:ext>
            </a:extLst>
          </p:cNvPr>
          <p:cNvPicPr>
            <a:picLocks noChangeAspect="1"/>
          </p:cNvPicPr>
          <p:nvPr/>
        </p:nvPicPr>
        <p:blipFill>
          <a:blip r:embed="rId5"/>
          <a:stretch>
            <a:fillRect/>
          </a:stretch>
        </p:blipFill>
        <p:spPr>
          <a:xfrm>
            <a:off x="2499995" y="1829499"/>
            <a:ext cx="1434440" cy="2248960"/>
          </a:xfrm>
          <a:prstGeom prst="rect">
            <a:avLst/>
          </a:prstGeom>
        </p:spPr>
      </p:pic>
      <p:sp>
        <p:nvSpPr>
          <p:cNvPr id="17" name="Rectangle 16">
            <a:extLst>
              <a:ext uri="{FF2B5EF4-FFF2-40B4-BE49-F238E27FC236}">
                <a16:creationId xmlns:a16="http://schemas.microsoft.com/office/drawing/2014/main" id="{22A6E6C6-1084-5CD3-0B80-FE63C7F3FBF4}"/>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descr="A picture containing text, clipart&#10;&#10;Description automatically generated">
            <a:extLst>
              <a:ext uri="{FF2B5EF4-FFF2-40B4-BE49-F238E27FC236}">
                <a16:creationId xmlns:a16="http://schemas.microsoft.com/office/drawing/2014/main" id="{BEAB9C50-CDF4-2BBB-DAE1-1DF14E1BD2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spTree>
    <p:extLst>
      <p:ext uri="{BB962C8B-B14F-4D97-AF65-F5344CB8AC3E}">
        <p14:creationId xmlns:p14="http://schemas.microsoft.com/office/powerpoint/2010/main" val="183077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Mosquito Sprayer Sizzle">
            <a:hlinkClick r:id="" action="ppaction://media"/>
            <a:extLst>
              <a:ext uri="{FF2B5EF4-FFF2-40B4-BE49-F238E27FC236}">
                <a16:creationId xmlns:a16="http://schemas.microsoft.com/office/drawing/2014/main" id="{049640DD-411E-758A-D919-50F4ECDDF91E}"/>
              </a:ext>
            </a:extLst>
          </p:cNvPr>
          <p:cNvPicPr>
            <a:picLocks noGrp="1" noRot="1" noChangeAspect="1"/>
          </p:cNvPicPr>
          <p:nvPr>
            <p:ph idx="1"/>
            <a:videoFile r:link="rId1"/>
          </p:nvPr>
        </p:nvPicPr>
        <p:blipFill>
          <a:blip r:embed="rId3"/>
          <a:stretch>
            <a:fillRect/>
          </a:stretch>
        </p:blipFill>
        <p:spPr>
          <a:xfrm>
            <a:off x="818447" y="355877"/>
            <a:ext cx="10036649" cy="5645487"/>
          </a:xfrm>
          <a:prstGeom prst="rect">
            <a:avLst/>
          </a:prstGeom>
        </p:spPr>
      </p:pic>
      <p:sp>
        <p:nvSpPr>
          <p:cNvPr id="4" name="Rectangle 3">
            <a:extLst>
              <a:ext uri="{FF2B5EF4-FFF2-40B4-BE49-F238E27FC236}">
                <a16:creationId xmlns:a16="http://schemas.microsoft.com/office/drawing/2014/main" id="{02982E5F-2317-0C4F-01F7-6A858966C5FC}"/>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871CAF72-F8A6-1E8B-4378-27AADE96C0EE}"/>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descr="A picture containing text, clipart&#10;&#10;Description automatically generated">
            <a:extLst>
              <a:ext uri="{FF2B5EF4-FFF2-40B4-BE49-F238E27FC236}">
                <a16:creationId xmlns:a16="http://schemas.microsoft.com/office/drawing/2014/main" id="{6EDB5E1D-4ED8-7972-2227-949BD5DE4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spTree>
    <p:extLst>
      <p:ext uri="{BB962C8B-B14F-4D97-AF65-F5344CB8AC3E}">
        <p14:creationId xmlns:p14="http://schemas.microsoft.com/office/powerpoint/2010/main" val="58077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9CD149-2C31-F6B3-453E-C4B633FBA857}"/>
              </a:ext>
            </a:extLst>
          </p:cNvPr>
          <p:cNvSpPr>
            <a:spLocks noGrp="1"/>
          </p:cNvSpPr>
          <p:nvPr>
            <p:ph idx="1"/>
          </p:nvPr>
        </p:nvSpPr>
        <p:spPr>
          <a:xfrm>
            <a:off x="838200" y="1140405"/>
            <a:ext cx="10515600" cy="1261524"/>
          </a:xfrm>
        </p:spPr>
        <p:txBody>
          <a:bodyPr>
            <a:normAutofit/>
          </a:bodyPr>
          <a:lstStyle/>
          <a:p>
            <a:pPr marL="0" indent="0">
              <a:buNone/>
            </a:pPr>
            <a:r>
              <a:rPr lang="en-CA" sz="2400" dirty="0">
                <a:latin typeface="Arial Rounded MT Bold" panose="020F0704030504030204" pitchFamily="34" charset="0"/>
              </a:rPr>
              <a:t>E- Series Eliminator Applicators and HDP 1830 Misting Tip</a:t>
            </a:r>
          </a:p>
          <a:p>
            <a:pPr marL="0" indent="0">
              <a:buNone/>
            </a:pPr>
            <a:r>
              <a:rPr lang="en-CA" sz="2400" dirty="0">
                <a:latin typeface="Arial Rounded MT Bold" panose="020F0704030504030204" pitchFamily="34" charset="0"/>
              </a:rPr>
              <a:t>18v Rechargeable - Operating System, HDP 1830 Misting Tip are a customized set, 4 Models – 1 Gallon, 2.5 Gallon, 4 Gallon and 8 Gallon</a:t>
            </a:r>
          </a:p>
        </p:txBody>
      </p:sp>
      <p:sp>
        <p:nvSpPr>
          <p:cNvPr id="4" name="Title 1">
            <a:hlinkClick r:id="rId2" action="ppaction://hlinkfile"/>
            <a:extLst>
              <a:ext uri="{FF2B5EF4-FFF2-40B4-BE49-F238E27FC236}">
                <a16:creationId xmlns:a16="http://schemas.microsoft.com/office/drawing/2014/main" id="{F590F3C5-20A4-00DD-B90C-5D9FFC4301EA}"/>
              </a:ext>
            </a:extLst>
          </p:cNvPr>
          <p:cNvSpPr txBox="1">
            <a:spLocks/>
          </p:cNvSpPr>
          <p:nvPr/>
        </p:nvSpPr>
        <p:spPr>
          <a:xfrm>
            <a:off x="838200" y="424137"/>
            <a:ext cx="10909640" cy="54721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rgbClr val="005CA7"/>
                </a:solidFill>
                <a:latin typeface="Arial Rounded MT Bold" panose="020F0704030504030204" pitchFamily="34" charset="0"/>
              </a:rPr>
              <a:t>Droplet Analysis</a:t>
            </a:r>
          </a:p>
        </p:txBody>
      </p:sp>
      <p:sp>
        <p:nvSpPr>
          <p:cNvPr id="5" name="Rectangle 4">
            <a:extLst>
              <a:ext uri="{FF2B5EF4-FFF2-40B4-BE49-F238E27FC236}">
                <a16:creationId xmlns:a16="http://schemas.microsoft.com/office/drawing/2014/main" id="{9919AB67-CE54-EB80-7053-6D368E91FF73}"/>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a16="http://schemas.microsoft.com/office/drawing/2014/main" id="{5DC23B82-43E2-9FD5-22F0-894B6C187BC3}"/>
              </a:ext>
            </a:extLst>
          </p:cNvPr>
          <p:cNvCxnSpPr/>
          <p:nvPr/>
        </p:nvCxnSpPr>
        <p:spPr>
          <a:xfrm>
            <a:off x="951722" y="971353"/>
            <a:ext cx="319107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3" name="Picture 22" descr="A picture containing indoor, kitchen appliance&#10;&#10;Description automatically generated">
            <a:extLst>
              <a:ext uri="{FF2B5EF4-FFF2-40B4-BE49-F238E27FC236}">
                <a16:creationId xmlns:a16="http://schemas.microsoft.com/office/drawing/2014/main" id="{45773218-3600-4837-DD34-FF7DA4DEB1BD}"/>
              </a:ext>
            </a:extLst>
          </p:cNvPr>
          <p:cNvPicPr>
            <a:picLocks noChangeAspect="1"/>
          </p:cNvPicPr>
          <p:nvPr/>
        </p:nvPicPr>
        <p:blipFill rotWithShape="1">
          <a:blip r:embed="rId3">
            <a:extLst>
              <a:ext uri="{28A0092B-C50C-407E-A947-70E740481C1C}">
                <a14:useLocalDpi xmlns:a14="http://schemas.microsoft.com/office/drawing/2010/main" val="0"/>
              </a:ext>
            </a:extLst>
          </a:blip>
          <a:srcRect t="17569" b="12768"/>
          <a:stretch/>
        </p:blipFill>
        <p:spPr>
          <a:xfrm>
            <a:off x="1052939" y="2754267"/>
            <a:ext cx="5240081" cy="2810803"/>
          </a:xfrm>
          <a:prstGeom prst="rect">
            <a:avLst/>
          </a:prstGeom>
        </p:spPr>
      </p:pic>
      <p:sp>
        <p:nvSpPr>
          <p:cNvPr id="10" name="Rectangle 9">
            <a:extLst>
              <a:ext uri="{FF2B5EF4-FFF2-40B4-BE49-F238E27FC236}">
                <a16:creationId xmlns:a16="http://schemas.microsoft.com/office/drawing/2014/main" id="{303A0953-0893-9224-61B4-0AD2AFD0FF78}"/>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A picture containing text, clipart&#10;&#10;Description automatically generated">
            <a:extLst>
              <a:ext uri="{FF2B5EF4-FFF2-40B4-BE49-F238E27FC236}">
                <a16:creationId xmlns:a16="http://schemas.microsoft.com/office/drawing/2014/main" id="{91DB12FB-039E-F90F-B4C7-27D1858724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pic>
        <p:nvPicPr>
          <p:cNvPr id="6" name="Picture 5" descr="Table&#10;&#10;Description automatically generated">
            <a:extLst>
              <a:ext uri="{FF2B5EF4-FFF2-40B4-BE49-F238E27FC236}">
                <a16:creationId xmlns:a16="http://schemas.microsoft.com/office/drawing/2014/main" id="{964CC1F6-5F81-BD1B-83DF-12F49C48AB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5635" y="2502280"/>
            <a:ext cx="3843426" cy="3387107"/>
          </a:xfrm>
          <a:prstGeom prst="rect">
            <a:avLst/>
          </a:prstGeom>
        </p:spPr>
      </p:pic>
    </p:spTree>
    <p:extLst>
      <p:ext uri="{BB962C8B-B14F-4D97-AF65-F5344CB8AC3E}">
        <p14:creationId xmlns:p14="http://schemas.microsoft.com/office/powerpoint/2010/main" val="1775248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19AB67-CE54-EB80-7053-6D368E91FF73}"/>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ontent Placeholder 2">
            <a:extLst>
              <a:ext uri="{FF2B5EF4-FFF2-40B4-BE49-F238E27FC236}">
                <a16:creationId xmlns:a16="http://schemas.microsoft.com/office/drawing/2014/main" id="{A70C5D6E-2CF7-FE2C-ED53-E1F9B670734E}"/>
              </a:ext>
            </a:extLst>
          </p:cNvPr>
          <p:cNvSpPr txBox="1">
            <a:spLocks/>
          </p:cNvSpPr>
          <p:nvPr/>
        </p:nvSpPr>
        <p:spPr>
          <a:xfrm>
            <a:off x="838200" y="1143193"/>
            <a:ext cx="10515600" cy="4629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000" b="1" dirty="0">
                <a:latin typeface="Arial Rounded MT Bold" panose="020F0704030504030204" pitchFamily="34" charset="0"/>
              </a:rPr>
              <a:t>AVG Relative Span of 1.01 – </a:t>
            </a:r>
            <a:r>
              <a:rPr lang="en-CA" sz="2000" b="1" u="sng" dirty="0">
                <a:latin typeface="Arial Rounded MT Bold" panose="020F0704030504030204" pitchFamily="34" charset="0"/>
              </a:rPr>
              <a:t>Excellent</a:t>
            </a:r>
          </a:p>
          <a:p>
            <a:pPr lvl="1"/>
            <a:r>
              <a:rPr lang="en-CA" sz="1600" dirty="0">
                <a:latin typeface="Arial Rounded MT Bold" panose="020F0704030504030204" pitchFamily="34" charset="0"/>
              </a:rPr>
              <a:t> Very low variability of droplet sizes and volume supports the integrity of a consistent spray pattern.</a:t>
            </a:r>
          </a:p>
          <a:p>
            <a:pPr lvl="1"/>
            <a:r>
              <a:rPr lang="en-CA" sz="1600" dirty="0">
                <a:latin typeface="Arial Rounded MT Bold" panose="020F0704030504030204" pitchFamily="34" charset="0"/>
              </a:rPr>
              <a:t>Allows for better coverage and less drift, particularly advantageous when performing barrier or perimeter treatments in suburban settings where vegetation and landscape can vary extensively.</a:t>
            </a:r>
            <a:br>
              <a:rPr lang="en-CA" sz="1600" dirty="0">
                <a:latin typeface="Arial Rounded MT Bold" panose="020F0704030504030204" pitchFamily="34" charset="0"/>
              </a:rPr>
            </a:br>
            <a:endParaRPr lang="en-CA" sz="2000" dirty="0">
              <a:latin typeface="Arial Rounded MT Bold" panose="020F0704030504030204" pitchFamily="34" charset="0"/>
            </a:endParaRPr>
          </a:p>
          <a:p>
            <a:r>
              <a:rPr lang="en-CA" sz="2000" b="1" dirty="0">
                <a:latin typeface="Arial Rounded MT Bold" panose="020F0704030504030204" pitchFamily="34" charset="0"/>
              </a:rPr>
              <a:t> AVG DV.1 - 141.76 µm</a:t>
            </a:r>
          </a:p>
          <a:p>
            <a:pPr lvl="1"/>
            <a:r>
              <a:rPr lang="en-CA" sz="1600" dirty="0">
                <a:latin typeface="Arial Rounded MT Bold" panose="020F0704030504030204" pitchFamily="34" charset="0"/>
              </a:rPr>
              <a:t>Supports low potential for drift since 10% of the droplets measured were of this value or smaller.</a:t>
            </a:r>
            <a:br>
              <a:rPr lang="en-CA" sz="1600" dirty="0">
                <a:latin typeface="Arial Rounded MT Bold" panose="020F0704030504030204" pitchFamily="34" charset="0"/>
              </a:rPr>
            </a:br>
            <a:endParaRPr lang="en-CA" sz="2000" dirty="0">
              <a:latin typeface="Arial Rounded MT Bold" panose="020F0704030504030204" pitchFamily="34" charset="0"/>
            </a:endParaRPr>
          </a:p>
          <a:p>
            <a:r>
              <a:rPr lang="en-CA" sz="2000" b="1" dirty="0">
                <a:latin typeface="Arial Rounded MT Bold" panose="020F0704030504030204" pitchFamily="34" charset="0"/>
              </a:rPr>
              <a:t> AVG DV.5 - 255.26 µm</a:t>
            </a:r>
          </a:p>
          <a:p>
            <a:pPr lvl="1"/>
            <a:r>
              <a:rPr lang="en-CA" sz="1600" dirty="0">
                <a:latin typeface="Arial Rounded MT Bold" panose="020F0704030504030204" pitchFamily="34" charset="0"/>
              </a:rPr>
              <a:t>Critical industry standard value (also called VMD - volume median diameter) where 50% of the droplets produced by the HDP 1830 tip are considered MEDIUM by ASABE (American Society of  Agricultural and Biological Engineers).</a:t>
            </a:r>
          </a:p>
          <a:p>
            <a:pPr lvl="1"/>
            <a:r>
              <a:rPr lang="en-CA" sz="1600" dirty="0">
                <a:latin typeface="Arial Rounded MT Bold" panose="020F0704030504030204" pitchFamily="34" charset="0"/>
              </a:rPr>
              <a:t>According to the Pesticide Environmental Stewardship website “…an important consideration for reducing drift is to use nozzles that produce higher VMDs (for example, greater than 300 microns).</a:t>
            </a:r>
          </a:p>
        </p:txBody>
      </p:sp>
      <p:sp>
        <p:nvSpPr>
          <p:cNvPr id="14" name="Title 1">
            <a:hlinkClick r:id="rId2" action="ppaction://hlinkfile"/>
            <a:extLst>
              <a:ext uri="{FF2B5EF4-FFF2-40B4-BE49-F238E27FC236}">
                <a16:creationId xmlns:a16="http://schemas.microsoft.com/office/drawing/2014/main" id="{22AF3272-C044-EAE0-899C-31F957D546C5}"/>
              </a:ext>
            </a:extLst>
          </p:cNvPr>
          <p:cNvSpPr txBox="1">
            <a:spLocks/>
          </p:cNvSpPr>
          <p:nvPr/>
        </p:nvSpPr>
        <p:spPr>
          <a:xfrm>
            <a:off x="838200" y="426926"/>
            <a:ext cx="10909640" cy="54721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rgbClr val="005CA7"/>
                </a:solidFill>
                <a:latin typeface="Arial Rounded MT Bold" panose="020F0704030504030204" pitchFamily="34" charset="0"/>
              </a:rPr>
              <a:t>Drift Criteria and Average Values at 15 feet</a:t>
            </a:r>
          </a:p>
        </p:txBody>
      </p:sp>
      <p:cxnSp>
        <p:nvCxnSpPr>
          <p:cNvPr id="15" name="Straight Connector 14">
            <a:extLst>
              <a:ext uri="{FF2B5EF4-FFF2-40B4-BE49-F238E27FC236}">
                <a16:creationId xmlns:a16="http://schemas.microsoft.com/office/drawing/2014/main" id="{137E1F42-A3D9-2F64-0206-435BC90A38A9}"/>
              </a:ext>
            </a:extLst>
          </p:cNvPr>
          <p:cNvCxnSpPr>
            <a:cxnSpLocks/>
          </p:cNvCxnSpPr>
          <p:nvPr/>
        </p:nvCxnSpPr>
        <p:spPr>
          <a:xfrm>
            <a:off x="951722" y="974142"/>
            <a:ext cx="836005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5FD50BC-1D94-E363-18C5-F3A128AE7106}"/>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descr="A picture containing text, clipart&#10;&#10;Description automatically generated">
            <a:extLst>
              <a:ext uri="{FF2B5EF4-FFF2-40B4-BE49-F238E27FC236}">
                <a16:creationId xmlns:a16="http://schemas.microsoft.com/office/drawing/2014/main" id="{EFC51B7D-6B47-F4EA-4717-F715D748B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spTree>
    <p:extLst>
      <p:ext uri="{BB962C8B-B14F-4D97-AF65-F5344CB8AC3E}">
        <p14:creationId xmlns:p14="http://schemas.microsoft.com/office/powerpoint/2010/main" val="2622378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19AB67-CE54-EB80-7053-6D368E91FF73}"/>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ontent Placeholder 2">
            <a:extLst>
              <a:ext uri="{FF2B5EF4-FFF2-40B4-BE49-F238E27FC236}">
                <a16:creationId xmlns:a16="http://schemas.microsoft.com/office/drawing/2014/main" id="{A70C5D6E-2CF7-FE2C-ED53-E1F9B670734E}"/>
              </a:ext>
            </a:extLst>
          </p:cNvPr>
          <p:cNvSpPr txBox="1">
            <a:spLocks/>
          </p:cNvSpPr>
          <p:nvPr/>
        </p:nvSpPr>
        <p:spPr>
          <a:xfrm>
            <a:off x="838200" y="1143193"/>
            <a:ext cx="10515600" cy="4629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000" b="1" dirty="0">
                <a:latin typeface="Arial Rounded MT Bold" panose="020F0704030504030204" pitchFamily="34" charset="0"/>
              </a:rPr>
              <a:t> AVG DV.9 - 405.65 µm</a:t>
            </a:r>
          </a:p>
          <a:p>
            <a:pPr lvl="1"/>
            <a:r>
              <a:rPr lang="en-CA" sz="1600" dirty="0">
                <a:latin typeface="Arial Rounded MT Bold" panose="020F0704030504030204" pitchFamily="34" charset="0"/>
              </a:rPr>
              <a:t>90% percent of the droplets (DV 0.9) produced were defined as COARSE to VERY COARSE, further reducing off site drift potential of the spray application.</a:t>
            </a:r>
            <a:br>
              <a:rPr lang="en-CA" sz="1600" dirty="0">
                <a:latin typeface="Arial Rounded MT Bold" panose="020F0704030504030204" pitchFamily="34" charset="0"/>
              </a:rPr>
            </a:br>
            <a:endParaRPr lang="en-CA" sz="2000" dirty="0">
              <a:latin typeface="Arial Rounded MT Bold" panose="020F0704030504030204" pitchFamily="34" charset="0"/>
            </a:endParaRPr>
          </a:p>
          <a:p>
            <a:r>
              <a:rPr lang="en-CA" sz="2000" b="1" dirty="0">
                <a:latin typeface="Arial Rounded MT Bold" panose="020F0704030504030204" pitchFamily="34" charset="0"/>
              </a:rPr>
              <a:t>  AVG Droplet Density – 59.30 droplets/cm</a:t>
            </a:r>
          </a:p>
          <a:p>
            <a:pPr lvl="1"/>
            <a:r>
              <a:rPr lang="en-CA" sz="1600" dirty="0">
                <a:latin typeface="Arial Rounded MT Bold" panose="020F0704030504030204" pitchFamily="34" charset="0"/>
              </a:rPr>
              <a:t>Droplet density defines how effective the spray application is overall.</a:t>
            </a:r>
          </a:p>
          <a:p>
            <a:pPr lvl="1"/>
            <a:r>
              <a:rPr lang="en-CA" sz="1600" dirty="0">
                <a:latin typeface="Arial Rounded MT Bold" panose="020F0704030504030204" pitchFamily="34" charset="0"/>
              </a:rPr>
              <a:t>Most importantly, an adequate droplet density determines how efficacious the application will be against the target organisms.</a:t>
            </a:r>
            <a:br>
              <a:rPr lang="en-CA" sz="1600" dirty="0">
                <a:latin typeface="Arial Rounded MT Bold" panose="020F0704030504030204" pitchFamily="34" charset="0"/>
              </a:rPr>
            </a:br>
            <a:endParaRPr lang="en-CA" sz="2000" dirty="0">
              <a:latin typeface="Arial Rounded MT Bold" panose="020F0704030504030204" pitchFamily="34" charset="0"/>
            </a:endParaRPr>
          </a:p>
          <a:p>
            <a:r>
              <a:rPr lang="en-CA" sz="2000" b="1" dirty="0">
                <a:latin typeface="Arial Rounded MT Bold" panose="020F0704030504030204" pitchFamily="34" charset="0"/>
              </a:rPr>
              <a:t>  AVG Volume Density – 1.30oz/100 sq ft</a:t>
            </a:r>
          </a:p>
          <a:p>
            <a:pPr lvl="1"/>
            <a:r>
              <a:rPr lang="en-CA" sz="1600" dirty="0">
                <a:latin typeface="Arial Rounded MT Bold" panose="020F0704030504030204" pitchFamily="34" charset="0"/>
              </a:rPr>
              <a:t>Data shows that the HDP 1830 spray tip can be confidently used when applying a variety of pesticides for barrier or perimeter treatments.</a:t>
            </a:r>
          </a:p>
          <a:p>
            <a:pPr lvl="1"/>
            <a:r>
              <a:rPr lang="en-CA" sz="1600" dirty="0">
                <a:latin typeface="Arial Rounded MT Bold" panose="020F0704030504030204" pitchFamily="34" charset="0"/>
              </a:rPr>
              <a:t>This value directly relates to the pesticide being applied according to the equipment and pesticide manufacturer’s recommendations, minimizing over-application (excessive exposure to the environment) and under-application (development of pesticide resistance).</a:t>
            </a:r>
          </a:p>
        </p:txBody>
      </p:sp>
      <p:sp>
        <p:nvSpPr>
          <p:cNvPr id="14" name="Title 1">
            <a:hlinkClick r:id="rId2" action="ppaction://hlinkfile"/>
            <a:extLst>
              <a:ext uri="{FF2B5EF4-FFF2-40B4-BE49-F238E27FC236}">
                <a16:creationId xmlns:a16="http://schemas.microsoft.com/office/drawing/2014/main" id="{22AF3272-C044-EAE0-899C-31F957D546C5}"/>
              </a:ext>
            </a:extLst>
          </p:cNvPr>
          <p:cNvSpPr txBox="1">
            <a:spLocks/>
          </p:cNvSpPr>
          <p:nvPr/>
        </p:nvSpPr>
        <p:spPr>
          <a:xfrm>
            <a:off x="838200" y="426926"/>
            <a:ext cx="10909640" cy="54721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rgbClr val="005CA7"/>
                </a:solidFill>
                <a:latin typeface="Arial Rounded MT Bold" panose="020F0704030504030204" pitchFamily="34" charset="0"/>
              </a:rPr>
              <a:t>Drift Criteria and Average Values at 15 feet</a:t>
            </a:r>
          </a:p>
        </p:txBody>
      </p:sp>
      <p:cxnSp>
        <p:nvCxnSpPr>
          <p:cNvPr id="15" name="Straight Connector 14">
            <a:extLst>
              <a:ext uri="{FF2B5EF4-FFF2-40B4-BE49-F238E27FC236}">
                <a16:creationId xmlns:a16="http://schemas.microsoft.com/office/drawing/2014/main" id="{137E1F42-A3D9-2F64-0206-435BC90A38A9}"/>
              </a:ext>
            </a:extLst>
          </p:cNvPr>
          <p:cNvCxnSpPr>
            <a:cxnSpLocks/>
          </p:cNvCxnSpPr>
          <p:nvPr/>
        </p:nvCxnSpPr>
        <p:spPr>
          <a:xfrm>
            <a:off x="951722" y="974142"/>
            <a:ext cx="836005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8313DE4-BEAE-5B93-AA1B-D750D6086CEB}"/>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descr="A picture containing text, clipart&#10;&#10;Description automatically generated">
            <a:extLst>
              <a:ext uri="{FF2B5EF4-FFF2-40B4-BE49-F238E27FC236}">
                <a16:creationId xmlns:a16="http://schemas.microsoft.com/office/drawing/2014/main" id="{D32470B3-D2C2-67D8-ADED-E1A98D627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pic>
        <p:nvPicPr>
          <p:cNvPr id="2" name="Picture 1">
            <a:extLst>
              <a:ext uri="{FF2B5EF4-FFF2-40B4-BE49-F238E27FC236}">
                <a16:creationId xmlns:a16="http://schemas.microsoft.com/office/drawing/2014/main" id="{DFD7F0EE-40F4-9376-283D-C9F4455A0216}"/>
              </a:ext>
            </a:extLst>
          </p:cNvPr>
          <p:cNvPicPr>
            <a:picLocks noChangeAspect="1"/>
          </p:cNvPicPr>
          <p:nvPr/>
        </p:nvPicPr>
        <p:blipFill>
          <a:blip r:embed="rId4"/>
          <a:stretch>
            <a:fillRect/>
          </a:stretch>
        </p:blipFill>
        <p:spPr>
          <a:xfrm>
            <a:off x="951722" y="5989739"/>
            <a:ext cx="8181541" cy="493819"/>
          </a:xfrm>
          <a:prstGeom prst="rect">
            <a:avLst/>
          </a:prstGeom>
        </p:spPr>
      </p:pic>
    </p:spTree>
    <p:extLst>
      <p:ext uri="{BB962C8B-B14F-4D97-AF65-F5344CB8AC3E}">
        <p14:creationId xmlns:p14="http://schemas.microsoft.com/office/powerpoint/2010/main" val="472550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9CD149-2C31-F6B3-453E-C4B633FBA857}"/>
              </a:ext>
            </a:extLst>
          </p:cNvPr>
          <p:cNvSpPr>
            <a:spLocks noGrp="1"/>
          </p:cNvSpPr>
          <p:nvPr>
            <p:ph idx="1"/>
          </p:nvPr>
        </p:nvSpPr>
        <p:spPr>
          <a:xfrm>
            <a:off x="838200" y="1140404"/>
            <a:ext cx="10515600" cy="3291659"/>
          </a:xfrm>
        </p:spPr>
        <p:txBody>
          <a:bodyPr>
            <a:normAutofit/>
          </a:bodyPr>
          <a:lstStyle/>
          <a:p>
            <a:pPr marL="0" indent="0">
              <a:lnSpc>
                <a:spcPct val="150000"/>
              </a:lnSpc>
              <a:buNone/>
            </a:pPr>
            <a:r>
              <a:rPr lang="en-CA" sz="2000" dirty="0">
                <a:latin typeface="Arial Rounded MT Bold" panose="020F0704030504030204" pitchFamily="34" charset="0"/>
              </a:rPr>
              <a:t>The </a:t>
            </a:r>
            <a:r>
              <a:rPr lang="en-CA" sz="2000" b="1" u="sng" dirty="0">
                <a:latin typeface="Arial Rounded MT Bold" panose="020F0704030504030204" pitchFamily="34" charset="0"/>
              </a:rPr>
              <a:t>HDP Misting Tip 1830</a:t>
            </a:r>
            <a:r>
              <a:rPr lang="en-CA" sz="2000" b="1" dirty="0">
                <a:latin typeface="Arial Rounded MT Bold" panose="020F0704030504030204" pitchFamily="34" charset="0"/>
              </a:rPr>
              <a:t> </a:t>
            </a:r>
            <a:r>
              <a:rPr lang="en-CA" sz="2000" dirty="0">
                <a:latin typeface="Arial Rounded MT Bold" panose="020F0704030504030204" pitchFamily="34" charset="0"/>
              </a:rPr>
              <a:t>is capable of consistently producing droplets within a definable spectrum conducive to mosquito and vector control larvicidal activities using a water-based material. Drift is minimal based on 50% of the droplets (VMD) being over 250 microns (MEDIUM) at 15 feet from the point of the nozzle. The density of droplets as well as the volume of material applied by the </a:t>
            </a:r>
            <a:r>
              <a:rPr lang="en-CA" sz="2000" b="1" u="sng" dirty="0">
                <a:latin typeface="Arial Rounded MT Bold" panose="020F0704030504030204" pitchFamily="34" charset="0"/>
              </a:rPr>
              <a:t>Eliminator Series Applicators</a:t>
            </a:r>
            <a:r>
              <a:rPr lang="en-CA" sz="2000" dirty="0">
                <a:latin typeface="Arial Rounded MT Bold" panose="020F0704030504030204" pitchFamily="34" charset="0"/>
              </a:rPr>
              <a:t> and </a:t>
            </a:r>
            <a:r>
              <a:rPr lang="en-CA" sz="2000" b="1" u="sng" dirty="0">
                <a:latin typeface="Arial Rounded MT Bold" panose="020F0704030504030204" pitchFamily="34" charset="0"/>
              </a:rPr>
              <a:t>HDP Misting Tip 1830</a:t>
            </a:r>
            <a:r>
              <a:rPr lang="en-CA" sz="2000" dirty="0">
                <a:latin typeface="Arial Rounded MT Bold" panose="020F0704030504030204" pitchFamily="34" charset="0"/>
              </a:rPr>
              <a:t> are compatible with pesticide label recommendations. </a:t>
            </a:r>
          </a:p>
        </p:txBody>
      </p:sp>
      <p:sp>
        <p:nvSpPr>
          <p:cNvPr id="4" name="Title 1">
            <a:hlinkClick r:id="rId2" action="ppaction://hlinkfile"/>
            <a:extLst>
              <a:ext uri="{FF2B5EF4-FFF2-40B4-BE49-F238E27FC236}">
                <a16:creationId xmlns:a16="http://schemas.microsoft.com/office/drawing/2014/main" id="{F590F3C5-20A4-00DD-B90C-5D9FFC4301EA}"/>
              </a:ext>
            </a:extLst>
          </p:cNvPr>
          <p:cNvSpPr txBox="1">
            <a:spLocks/>
          </p:cNvSpPr>
          <p:nvPr/>
        </p:nvSpPr>
        <p:spPr>
          <a:xfrm>
            <a:off x="838200" y="424137"/>
            <a:ext cx="10909640" cy="54721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rgbClr val="005CA7"/>
                </a:solidFill>
                <a:latin typeface="Arial Rounded MT Bold" panose="020F0704030504030204" pitchFamily="34" charset="0"/>
              </a:rPr>
              <a:t>Summary</a:t>
            </a:r>
          </a:p>
        </p:txBody>
      </p:sp>
      <p:sp>
        <p:nvSpPr>
          <p:cNvPr id="5" name="Rectangle 4">
            <a:extLst>
              <a:ext uri="{FF2B5EF4-FFF2-40B4-BE49-F238E27FC236}">
                <a16:creationId xmlns:a16="http://schemas.microsoft.com/office/drawing/2014/main" id="{9919AB67-CE54-EB80-7053-6D368E91FF73}"/>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a16="http://schemas.microsoft.com/office/drawing/2014/main" id="{5DC23B82-43E2-9FD5-22F0-894B6C187BC3}"/>
              </a:ext>
            </a:extLst>
          </p:cNvPr>
          <p:cNvCxnSpPr>
            <a:cxnSpLocks/>
          </p:cNvCxnSpPr>
          <p:nvPr/>
        </p:nvCxnSpPr>
        <p:spPr>
          <a:xfrm>
            <a:off x="951722" y="971353"/>
            <a:ext cx="187536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FE54B0A-1B1B-9AF6-6140-06BD9B08EA76}"/>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descr="A picture containing text, clipart&#10;&#10;Description automatically generated">
            <a:extLst>
              <a:ext uri="{FF2B5EF4-FFF2-40B4-BE49-F238E27FC236}">
                <a16:creationId xmlns:a16="http://schemas.microsoft.com/office/drawing/2014/main" id="{96D67896-CF22-03E4-433E-B70F5F916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sp>
        <p:nvSpPr>
          <p:cNvPr id="6" name="TextBox 5">
            <a:extLst>
              <a:ext uri="{FF2B5EF4-FFF2-40B4-BE49-F238E27FC236}">
                <a16:creationId xmlns:a16="http://schemas.microsoft.com/office/drawing/2014/main" id="{EFE803EE-D0A6-2395-4B11-99AA484A474D}"/>
              </a:ext>
            </a:extLst>
          </p:cNvPr>
          <p:cNvSpPr txBox="1"/>
          <p:nvPr/>
        </p:nvSpPr>
        <p:spPr>
          <a:xfrm>
            <a:off x="885853" y="5989523"/>
            <a:ext cx="8130285" cy="369332"/>
          </a:xfrm>
          <a:prstGeom prst="rect">
            <a:avLst/>
          </a:prstGeom>
          <a:noFill/>
        </p:spPr>
        <p:txBody>
          <a:bodyPr wrap="square">
            <a:spAutoFit/>
          </a:bodyPr>
          <a:lstStyle/>
          <a:p>
            <a:r>
              <a:rPr lang="en-US" dirty="0"/>
              <a:t>Prepared by: DropVision AG® proprietary software from Leading Edge Associates.</a:t>
            </a:r>
          </a:p>
        </p:txBody>
      </p:sp>
    </p:spTree>
    <p:extLst>
      <p:ext uri="{BB962C8B-B14F-4D97-AF65-F5344CB8AC3E}">
        <p14:creationId xmlns:p14="http://schemas.microsoft.com/office/powerpoint/2010/main" val="130603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9CD149-2C31-F6B3-453E-C4B633FBA857}"/>
              </a:ext>
            </a:extLst>
          </p:cNvPr>
          <p:cNvSpPr>
            <a:spLocks noGrp="1"/>
          </p:cNvSpPr>
          <p:nvPr>
            <p:ph idx="1"/>
          </p:nvPr>
        </p:nvSpPr>
        <p:spPr>
          <a:xfrm>
            <a:off x="838200" y="1140404"/>
            <a:ext cx="10515600" cy="4675844"/>
          </a:xfrm>
        </p:spPr>
        <p:txBody>
          <a:bodyPr>
            <a:noAutofit/>
          </a:bodyPr>
          <a:lstStyle/>
          <a:p>
            <a:pPr marL="0" indent="0">
              <a:lnSpc>
                <a:spcPct val="150000"/>
              </a:lnSpc>
              <a:spcBef>
                <a:spcPts val="600"/>
              </a:spcBef>
              <a:buNone/>
            </a:pPr>
            <a:r>
              <a:rPr lang="en-CA" sz="1900" dirty="0">
                <a:latin typeface="Arial Rounded MT Bold" panose="020F0704030504030204" pitchFamily="34" charset="0"/>
              </a:rPr>
              <a:t>The recent introduction of exotic mosquito-borne viruses such as Zika and Dengue has brought a new awareness to controlling container mosquito species at the point source – i.e., our backyards. Unfortunately, mosquito adulticide control has become more challenging due to pesticide resistance being documented at a rapid rate across the US and throughout the world. Interestingly, all mosquito adulticide products are required to list the maximum allowable VMD on the label while only a handful of mosquito-larvicide products include droplet data on the label and almost all barrier treatment product labels are devoid of this language and requirement. </a:t>
            </a:r>
            <a:r>
              <a:rPr lang="en-CA" sz="1900" b="1" i="1" dirty="0">
                <a:latin typeface="Arial Rounded MT Bold" panose="020F0704030504030204" pitchFamily="34" charset="0"/>
              </a:rPr>
              <a:t>The NPD Powered Eliminator Series of Misting Mosquito Applicators provide VMD and Droplet Data Analysis, making it the first Verified Droplet Analysis 18V rechargeable battery-operated Mosquito Applicator.</a:t>
            </a:r>
            <a:endParaRPr lang="en-CA" sz="1900" b="1" i="1" u="sng" dirty="0">
              <a:latin typeface="Arial Rounded MT Bold" panose="020F0704030504030204" pitchFamily="34" charset="0"/>
            </a:endParaRPr>
          </a:p>
        </p:txBody>
      </p:sp>
      <p:sp>
        <p:nvSpPr>
          <p:cNvPr id="4" name="Title 1">
            <a:hlinkClick r:id="rId2" action="ppaction://hlinkfile"/>
            <a:extLst>
              <a:ext uri="{FF2B5EF4-FFF2-40B4-BE49-F238E27FC236}">
                <a16:creationId xmlns:a16="http://schemas.microsoft.com/office/drawing/2014/main" id="{F590F3C5-20A4-00DD-B90C-5D9FFC4301EA}"/>
              </a:ext>
            </a:extLst>
          </p:cNvPr>
          <p:cNvSpPr txBox="1">
            <a:spLocks/>
          </p:cNvSpPr>
          <p:nvPr/>
        </p:nvSpPr>
        <p:spPr>
          <a:xfrm>
            <a:off x="838200" y="424137"/>
            <a:ext cx="10909640" cy="54721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rgbClr val="005CA7"/>
                </a:solidFill>
                <a:latin typeface="Arial Rounded MT Bold" panose="020F0704030504030204" pitchFamily="34" charset="0"/>
              </a:rPr>
              <a:t>Summary</a:t>
            </a:r>
          </a:p>
        </p:txBody>
      </p:sp>
      <p:sp>
        <p:nvSpPr>
          <p:cNvPr id="5" name="Rectangle 4">
            <a:extLst>
              <a:ext uri="{FF2B5EF4-FFF2-40B4-BE49-F238E27FC236}">
                <a16:creationId xmlns:a16="http://schemas.microsoft.com/office/drawing/2014/main" id="{9919AB67-CE54-EB80-7053-6D368E91FF73}"/>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a16="http://schemas.microsoft.com/office/drawing/2014/main" id="{5DC23B82-43E2-9FD5-22F0-894B6C187BC3}"/>
              </a:ext>
            </a:extLst>
          </p:cNvPr>
          <p:cNvCxnSpPr>
            <a:cxnSpLocks/>
          </p:cNvCxnSpPr>
          <p:nvPr/>
        </p:nvCxnSpPr>
        <p:spPr>
          <a:xfrm>
            <a:off x="951722" y="971353"/>
            <a:ext cx="187536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23B3CA2-CCF6-EC4D-37F8-9A40F56AA050}"/>
              </a:ext>
            </a:extLst>
          </p:cNvPr>
          <p:cNvSpPr txBox="1"/>
          <p:nvPr/>
        </p:nvSpPr>
        <p:spPr>
          <a:xfrm>
            <a:off x="951722" y="5965064"/>
            <a:ext cx="8762729" cy="369332"/>
          </a:xfrm>
          <a:prstGeom prst="rect">
            <a:avLst/>
          </a:prstGeom>
          <a:noFill/>
        </p:spPr>
        <p:txBody>
          <a:bodyPr wrap="square" rtlCol="0">
            <a:spAutoFit/>
          </a:bodyPr>
          <a:lstStyle/>
          <a:p>
            <a:r>
              <a:rPr lang="en-CA" i="1" dirty="0"/>
              <a:t>Prepared by: </a:t>
            </a:r>
            <a:r>
              <a:rPr lang="en-CA" i="1" dirty="0" err="1"/>
              <a:t>DropVision</a:t>
            </a:r>
            <a:r>
              <a:rPr lang="en-CA" i="1" dirty="0"/>
              <a:t> AG® proprietary software from Leading Edge Associates.</a:t>
            </a:r>
          </a:p>
        </p:txBody>
      </p:sp>
      <p:sp>
        <p:nvSpPr>
          <p:cNvPr id="10" name="Rectangle 9">
            <a:extLst>
              <a:ext uri="{FF2B5EF4-FFF2-40B4-BE49-F238E27FC236}">
                <a16:creationId xmlns:a16="http://schemas.microsoft.com/office/drawing/2014/main" id="{55DD6C3D-497A-EE1C-0857-DB313107F1BE}"/>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A picture containing text, clipart&#10;&#10;Description automatically generated">
            <a:extLst>
              <a:ext uri="{FF2B5EF4-FFF2-40B4-BE49-F238E27FC236}">
                <a16:creationId xmlns:a16="http://schemas.microsoft.com/office/drawing/2014/main" id="{2E691AAE-9953-7B1B-D730-D8E3E8350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spTree>
    <p:extLst>
      <p:ext uri="{BB962C8B-B14F-4D97-AF65-F5344CB8AC3E}">
        <p14:creationId xmlns:p14="http://schemas.microsoft.com/office/powerpoint/2010/main" val="2294690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hlinkClick r:id="rId2" action="ppaction://hlinkfile"/>
            <a:extLst>
              <a:ext uri="{FF2B5EF4-FFF2-40B4-BE49-F238E27FC236}">
                <a16:creationId xmlns:a16="http://schemas.microsoft.com/office/drawing/2014/main" id="{F590F3C5-20A4-00DD-B90C-5D9FFC4301EA}"/>
              </a:ext>
            </a:extLst>
          </p:cNvPr>
          <p:cNvSpPr txBox="1">
            <a:spLocks/>
          </p:cNvSpPr>
          <p:nvPr/>
        </p:nvSpPr>
        <p:spPr>
          <a:xfrm>
            <a:off x="838200" y="424137"/>
            <a:ext cx="10909640" cy="54721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rgbClr val="005CA7"/>
                </a:solidFill>
                <a:latin typeface="Arial Rounded MT Bold" panose="020F0704030504030204" pitchFamily="34" charset="0"/>
              </a:rPr>
              <a:t>HDP-M18-30</a:t>
            </a:r>
          </a:p>
        </p:txBody>
      </p:sp>
      <p:sp>
        <p:nvSpPr>
          <p:cNvPr id="5" name="Rectangle 4">
            <a:extLst>
              <a:ext uri="{FF2B5EF4-FFF2-40B4-BE49-F238E27FC236}">
                <a16:creationId xmlns:a16="http://schemas.microsoft.com/office/drawing/2014/main" id="{9919AB67-CE54-EB80-7053-6D368E91FF73}"/>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a16="http://schemas.microsoft.com/office/drawing/2014/main" id="{5DC23B82-43E2-9FD5-22F0-894B6C187BC3}"/>
              </a:ext>
            </a:extLst>
          </p:cNvPr>
          <p:cNvCxnSpPr>
            <a:cxnSpLocks/>
          </p:cNvCxnSpPr>
          <p:nvPr/>
        </p:nvCxnSpPr>
        <p:spPr>
          <a:xfrm>
            <a:off x="951722" y="971353"/>
            <a:ext cx="2420652"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25" name="Table 25">
            <a:extLst>
              <a:ext uri="{FF2B5EF4-FFF2-40B4-BE49-F238E27FC236}">
                <a16:creationId xmlns:a16="http://schemas.microsoft.com/office/drawing/2014/main" id="{A456272D-3485-9F13-7CE0-EC6124DACF8A}"/>
              </a:ext>
            </a:extLst>
          </p:cNvPr>
          <p:cNvGraphicFramePr>
            <a:graphicFrameLocks noGrp="1"/>
          </p:cNvGraphicFramePr>
          <p:nvPr>
            <p:extLst>
              <p:ext uri="{D42A27DB-BD31-4B8C-83A1-F6EECF244321}">
                <p14:modId xmlns:p14="http://schemas.microsoft.com/office/powerpoint/2010/main" val="3389300927"/>
              </p:ext>
            </p:extLst>
          </p:nvPr>
        </p:nvGraphicFramePr>
        <p:xfrm>
          <a:off x="951721" y="1574799"/>
          <a:ext cx="10222416" cy="3924960"/>
        </p:xfrm>
        <a:graphic>
          <a:graphicData uri="http://schemas.openxmlformats.org/drawingml/2006/table">
            <a:tbl>
              <a:tblPr firstRow="1" bandRow="1">
                <a:tableStyleId>{5C22544A-7EE6-4342-B048-85BDC9FD1C3A}</a:tableStyleId>
              </a:tblPr>
              <a:tblGrid>
                <a:gridCol w="1135824">
                  <a:extLst>
                    <a:ext uri="{9D8B030D-6E8A-4147-A177-3AD203B41FA5}">
                      <a16:colId xmlns:a16="http://schemas.microsoft.com/office/drawing/2014/main" val="3743632427"/>
                    </a:ext>
                  </a:extLst>
                </a:gridCol>
                <a:gridCol w="1135824">
                  <a:extLst>
                    <a:ext uri="{9D8B030D-6E8A-4147-A177-3AD203B41FA5}">
                      <a16:colId xmlns:a16="http://schemas.microsoft.com/office/drawing/2014/main" val="862244740"/>
                    </a:ext>
                  </a:extLst>
                </a:gridCol>
                <a:gridCol w="1135824">
                  <a:extLst>
                    <a:ext uri="{9D8B030D-6E8A-4147-A177-3AD203B41FA5}">
                      <a16:colId xmlns:a16="http://schemas.microsoft.com/office/drawing/2014/main" val="4098060194"/>
                    </a:ext>
                  </a:extLst>
                </a:gridCol>
                <a:gridCol w="1135824">
                  <a:extLst>
                    <a:ext uri="{9D8B030D-6E8A-4147-A177-3AD203B41FA5}">
                      <a16:colId xmlns:a16="http://schemas.microsoft.com/office/drawing/2014/main" val="3362113732"/>
                    </a:ext>
                  </a:extLst>
                </a:gridCol>
                <a:gridCol w="1135824">
                  <a:extLst>
                    <a:ext uri="{9D8B030D-6E8A-4147-A177-3AD203B41FA5}">
                      <a16:colId xmlns:a16="http://schemas.microsoft.com/office/drawing/2014/main" val="3627462194"/>
                    </a:ext>
                  </a:extLst>
                </a:gridCol>
                <a:gridCol w="1135824">
                  <a:extLst>
                    <a:ext uri="{9D8B030D-6E8A-4147-A177-3AD203B41FA5}">
                      <a16:colId xmlns:a16="http://schemas.microsoft.com/office/drawing/2014/main" val="663714860"/>
                    </a:ext>
                  </a:extLst>
                </a:gridCol>
                <a:gridCol w="1135824">
                  <a:extLst>
                    <a:ext uri="{9D8B030D-6E8A-4147-A177-3AD203B41FA5}">
                      <a16:colId xmlns:a16="http://schemas.microsoft.com/office/drawing/2014/main" val="2207505398"/>
                    </a:ext>
                  </a:extLst>
                </a:gridCol>
                <a:gridCol w="1135824">
                  <a:extLst>
                    <a:ext uri="{9D8B030D-6E8A-4147-A177-3AD203B41FA5}">
                      <a16:colId xmlns:a16="http://schemas.microsoft.com/office/drawing/2014/main" val="3043428385"/>
                    </a:ext>
                  </a:extLst>
                </a:gridCol>
                <a:gridCol w="1135824">
                  <a:extLst>
                    <a:ext uri="{9D8B030D-6E8A-4147-A177-3AD203B41FA5}">
                      <a16:colId xmlns:a16="http://schemas.microsoft.com/office/drawing/2014/main" val="446510948"/>
                    </a:ext>
                  </a:extLst>
                </a:gridCol>
              </a:tblGrid>
              <a:tr h="1158237">
                <a:tc>
                  <a:txBody>
                    <a:bodyPr/>
                    <a:lstStyle/>
                    <a:p>
                      <a:r>
                        <a:rPr lang="en-CA" sz="1400" dirty="0">
                          <a:latin typeface="Arial Rounded MT Bold" panose="020F0704030504030204" pitchFamily="34" charset="0"/>
                        </a:rPr>
                        <a:t>Distance from Spray Nozzle (ft.)</a:t>
                      </a:r>
                    </a:p>
                  </a:txBody>
                  <a:tcPr/>
                </a:tc>
                <a:tc>
                  <a:txBody>
                    <a:bodyPr/>
                    <a:lstStyle/>
                    <a:p>
                      <a:r>
                        <a:rPr lang="en-CA" sz="1400" dirty="0">
                          <a:latin typeface="Arial Rounded MT Bold" panose="020F0704030504030204" pitchFamily="34" charset="0"/>
                        </a:rPr>
                        <a:t>Relative Span</a:t>
                      </a:r>
                    </a:p>
                  </a:txBody>
                  <a:tcPr/>
                </a:tc>
                <a:tc>
                  <a:txBody>
                    <a:bodyPr/>
                    <a:lstStyle/>
                    <a:p>
                      <a:r>
                        <a:rPr lang="en-CA" sz="1400" dirty="0" err="1">
                          <a:latin typeface="Arial Rounded MT Bold" panose="020F0704030504030204" pitchFamily="34" charset="0"/>
                        </a:rPr>
                        <a:t>Dv</a:t>
                      </a:r>
                      <a:r>
                        <a:rPr lang="en-CA" sz="1400" dirty="0">
                          <a:latin typeface="Arial Rounded MT Bold" panose="020F0704030504030204" pitchFamily="34" charset="0"/>
                        </a:rPr>
                        <a:t> 0.1 (</a:t>
                      </a:r>
                      <a:r>
                        <a:rPr lang="en-CA" sz="1400" b="0" dirty="0">
                          <a:latin typeface="Arial Rounded MT Bold" panose="020F0704030504030204" pitchFamily="34" charset="0"/>
                        </a:rPr>
                        <a:t>µm)</a:t>
                      </a:r>
                      <a:endParaRPr lang="en-CA" sz="1400" dirty="0">
                        <a:latin typeface="Arial Rounded MT Bold" panose="020F0704030504030204" pitchFamily="34" charset="0"/>
                      </a:endParaRPr>
                    </a:p>
                  </a:txBody>
                  <a:tcPr/>
                </a:tc>
                <a:tc>
                  <a:txBody>
                    <a:bodyPr/>
                    <a:lstStyle/>
                    <a:p>
                      <a:r>
                        <a:rPr lang="en-CA" sz="1400" dirty="0" err="1">
                          <a:latin typeface="Arial Rounded MT Bold" panose="020F0704030504030204" pitchFamily="34" charset="0"/>
                        </a:rPr>
                        <a:t>Dv</a:t>
                      </a:r>
                      <a:r>
                        <a:rPr lang="en-CA" sz="1400" dirty="0">
                          <a:latin typeface="Arial Rounded MT Bold" panose="020F0704030504030204" pitchFamily="34" charset="0"/>
                        </a:rPr>
                        <a:t> 0.5 (</a:t>
                      </a:r>
                      <a:r>
                        <a:rPr lang="en-CA" sz="1400" b="0" dirty="0">
                          <a:latin typeface="Arial Rounded MT Bold" panose="020F0704030504030204" pitchFamily="34" charset="0"/>
                        </a:rPr>
                        <a:t>µm)</a:t>
                      </a:r>
                      <a:endParaRPr lang="en-CA" sz="1400" dirty="0">
                        <a:latin typeface="Arial Rounded MT Bold" panose="020F0704030504030204" pitchFamily="34" charset="0"/>
                      </a:endParaRPr>
                    </a:p>
                  </a:txBody>
                  <a:tcPr/>
                </a:tc>
                <a:tc>
                  <a:txBody>
                    <a:bodyPr/>
                    <a:lstStyle/>
                    <a:p>
                      <a:r>
                        <a:rPr lang="en-CA" sz="1400" dirty="0" err="1">
                          <a:latin typeface="Arial Rounded MT Bold" panose="020F0704030504030204" pitchFamily="34" charset="0"/>
                        </a:rPr>
                        <a:t>Dv</a:t>
                      </a:r>
                      <a:r>
                        <a:rPr lang="en-CA" sz="1400" dirty="0">
                          <a:latin typeface="Arial Rounded MT Bold" panose="020F0704030504030204" pitchFamily="34" charset="0"/>
                        </a:rPr>
                        <a:t>. 0.9 (</a:t>
                      </a:r>
                      <a:r>
                        <a:rPr lang="en-CA" sz="1400" b="0" dirty="0">
                          <a:latin typeface="Arial Rounded MT Bold" panose="020F0704030504030204" pitchFamily="34" charset="0"/>
                        </a:rPr>
                        <a:t>µm)</a:t>
                      </a:r>
                      <a:endParaRPr lang="en-CA" sz="1400" dirty="0">
                        <a:latin typeface="Arial Rounded MT Bold" panose="020F0704030504030204" pitchFamily="34" charset="0"/>
                      </a:endParaRPr>
                    </a:p>
                  </a:txBody>
                  <a:tcPr/>
                </a:tc>
                <a:tc>
                  <a:txBody>
                    <a:bodyPr/>
                    <a:lstStyle/>
                    <a:p>
                      <a:r>
                        <a:rPr lang="en-CA" sz="1400" dirty="0">
                          <a:latin typeface="Arial Rounded MT Bold" panose="020F0704030504030204" pitchFamily="34" charset="0"/>
                        </a:rPr>
                        <a:t>Average Percent Coverage (%)</a:t>
                      </a:r>
                    </a:p>
                  </a:txBody>
                  <a:tcPr/>
                </a:tc>
                <a:tc>
                  <a:txBody>
                    <a:bodyPr/>
                    <a:lstStyle/>
                    <a:p>
                      <a:r>
                        <a:rPr lang="en-CA" sz="1400" dirty="0">
                          <a:latin typeface="Arial Rounded MT Bold" panose="020F0704030504030204" pitchFamily="34" charset="0"/>
                        </a:rPr>
                        <a:t>Average Droplet Density (droplets/cm²)</a:t>
                      </a:r>
                    </a:p>
                  </a:txBody>
                  <a:tcPr/>
                </a:tc>
                <a:tc>
                  <a:txBody>
                    <a:bodyPr/>
                    <a:lstStyle/>
                    <a:p>
                      <a:r>
                        <a:rPr lang="en-CA" sz="1400" dirty="0">
                          <a:latin typeface="Arial Rounded MT Bold" panose="020F0704030504030204" pitchFamily="34" charset="0"/>
                        </a:rPr>
                        <a:t>Average Volume Density (gal/ac)</a:t>
                      </a:r>
                    </a:p>
                  </a:txBody>
                  <a:tcPr/>
                </a:tc>
                <a:tc>
                  <a:txBody>
                    <a:bodyPr/>
                    <a:lstStyle/>
                    <a:p>
                      <a:r>
                        <a:rPr lang="en-CA" sz="1400" dirty="0">
                          <a:latin typeface="Arial Rounded MT Bold" panose="020F0704030504030204" pitchFamily="34" charset="0"/>
                        </a:rPr>
                        <a:t>Average Volume Density (oz/100 sq ft)</a:t>
                      </a:r>
                    </a:p>
                  </a:txBody>
                  <a:tcPr/>
                </a:tc>
                <a:extLst>
                  <a:ext uri="{0D108BD9-81ED-4DB2-BD59-A6C34878D82A}">
                    <a16:rowId xmlns:a16="http://schemas.microsoft.com/office/drawing/2014/main" val="3913472824"/>
                  </a:ext>
                </a:extLst>
              </a:tr>
              <a:tr h="691680">
                <a:tc>
                  <a:txBody>
                    <a:bodyPr/>
                    <a:lstStyle/>
                    <a:p>
                      <a:r>
                        <a:rPr lang="en-CA" sz="1400" dirty="0">
                          <a:latin typeface="Arial Rounded MT Bold" panose="020F0704030504030204" pitchFamily="34" charset="0"/>
                        </a:rPr>
                        <a:t>5</a:t>
                      </a:r>
                    </a:p>
                  </a:txBody>
                  <a:tcPr/>
                </a:tc>
                <a:tc>
                  <a:txBody>
                    <a:bodyPr/>
                    <a:lstStyle/>
                    <a:p>
                      <a:r>
                        <a:rPr lang="en-CA" sz="1400" dirty="0">
                          <a:latin typeface="Arial Rounded MT Bold" panose="020F0704030504030204" pitchFamily="34" charset="0"/>
                        </a:rPr>
                        <a:t>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latin typeface="Arial Rounded MT Bold" panose="020F0704030504030204" pitchFamily="34" charset="0"/>
                        </a:rPr>
                        <a:t>267.00</a:t>
                      </a:r>
                      <a:endParaRPr lang="en-CA" sz="1400" b="0" dirty="0">
                        <a:latin typeface="Arial Rounded MT Bold" panose="020F0704030504030204" pitchFamily="34" charset="0"/>
                      </a:endParaRPr>
                    </a:p>
                  </a:txBody>
                  <a:tcPr/>
                </a:tc>
                <a:tc>
                  <a:txBody>
                    <a:bodyPr/>
                    <a:lstStyle/>
                    <a:p>
                      <a:r>
                        <a:rPr lang="en-CA" sz="1400" dirty="0">
                          <a:latin typeface="Arial Rounded MT Bold" panose="020F0704030504030204" pitchFamily="34" charset="0"/>
                        </a:rPr>
                        <a:t>504.98</a:t>
                      </a:r>
                    </a:p>
                  </a:txBody>
                  <a:tcPr/>
                </a:tc>
                <a:tc>
                  <a:txBody>
                    <a:bodyPr/>
                    <a:lstStyle/>
                    <a:p>
                      <a:r>
                        <a:rPr lang="en-CA" sz="1400" dirty="0">
                          <a:latin typeface="Arial Rounded MT Bold" panose="020F0704030504030204" pitchFamily="34" charset="0"/>
                        </a:rPr>
                        <a:t>775.00</a:t>
                      </a:r>
                    </a:p>
                  </a:txBody>
                  <a:tcPr/>
                </a:tc>
                <a:tc>
                  <a:txBody>
                    <a:bodyPr/>
                    <a:lstStyle/>
                    <a:p>
                      <a:r>
                        <a:rPr lang="en-CA" sz="1400" dirty="0">
                          <a:latin typeface="Arial Rounded MT Bold" panose="020F0704030504030204" pitchFamily="34" charset="0"/>
                        </a:rPr>
                        <a:t>9.67</a:t>
                      </a:r>
                    </a:p>
                  </a:txBody>
                  <a:tcPr/>
                </a:tc>
                <a:tc>
                  <a:txBody>
                    <a:bodyPr/>
                    <a:lstStyle/>
                    <a:p>
                      <a:r>
                        <a:rPr lang="en-CA" sz="1400" dirty="0">
                          <a:latin typeface="Arial Rounded MT Bold" panose="020F0704030504030204" pitchFamily="34" charset="0"/>
                        </a:rPr>
                        <a:t>76.66</a:t>
                      </a:r>
                    </a:p>
                  </a:txBody>
                  <a:tcPr/>
                </a:tc>
                <a:tc>
                  <a:txBody>
                    <a:bodyPr/>
                    <a:lstStyle/>
                    <a:p>
                      <a:r>
                        <a:rPr lang="en-CA" sz="1400" dirty="0">
                          <a:latin typeface="Arial Rounded MT Bold" panose="020F0704030504030204" pitchFamily="34" charset="0"/>
                        </a:rPr>
                        <a:t>15.51</a:t>
                      </a:r>
                    </a:p>
                  </a:txBody>
                  <a:tcPr/>
                </a:tc>
                <a:tc>
                  <a:txBody>
                    <a:bodyPr/>
                    <a:lstStyle/>
                    <a:p>
                      <a:r>
                        <a:rPr lang="en-CA" sz="1400" dirty="0">
                          <a:latin typeface="Arial Rounded MT Bold" panose="020F0704030504030204" pitchFamily="34" charset="0"/>
                        </a:rPr>
                        <a:t>4.56</a:t>
                      </a:r>
                    </a:p>
                  </a:txBody>
                  <a:tcPr/>
                </a:tc>
                <a:extLst>
                  <a:ext uri="{0D108BD9-81ED-4DB2-BD59-A6C34878D82A}">
                    <a16:rowId xmlns:a16="http://schemas.microsoft.com/office/drawing/2014/main" val="4100554906"/>
                  </a:ext>
                </a:extLst>
              </a:tr>
              <a:tr h="691680">
                <a:tc>
                  <a:txBody>
                    <a:bodyPr/>
                    <a:lstStyle/>
                    <a:p>
                      <a:r>
                        <a:rPr lang="en-CA" sz="1400" dirty="0">
                          <a:latin typeface="Arial Rounded MT Bold" panose="020F0704030504030204" pitchFamily="34" charset="0"/>
                        </a:rPr>
                        <a:t>10</a:t>
                      </a:r>
                    </a:p>
                  </a:txBody>
                  <a:tcPr/>
                </a:tc>
                <a:tc>
                  <a:txBody>
                    <a:bodyPr/>
                    <a:lstStyle/>
                    <a:p>
                      <a:r>
                        <a:rPr lang="en-CA" sz="1400" dirty="0">
                          <a:latin typeface="Arial Rounded MT Bold" panose="020F0704030504030204" pitchFamily="34" charset="0"/>
                        </a:rPr>
                        <a:t>1.04</a:t>
                      </a:r>
                    </a:p>
                  </a:txBody>
                  <a:tcPr/>
                </a:tc>
                <a:tc>
                  <a:txBody>
                    <a:bodyPr/>
                    <a:lstStyle/>
                    <a:p>
                      <a:r>
                        <a:rPr lang="en-CA" sz="1400" dirty="0">
                          <a:latin typeface="Arial Rounded MT Bold" panose="020F0704030504030204" pitchFamily="34" charset="0"/>
                        </a:rPr>
                        <a:t>190.12</a:t>
                      </a:r>
                    </a:p>
                  </a:txBody>
                  <a:tcPr/>
                </a:tc>
                <a:tc>
                  <a:txBody>
                    <a:bodyPr/>
                    <a:lstStyle/>
                    <a:p>
                      <a:r>
                        <a:rPr lang="en-CA" sz="1400" dirty="0">
                          <a:latin typeface="Arial Rounded MT Bold" panose="020F0704030504030204" pitchFamily="34" charset="0"/>
                        </a:rPr>
                        <a:t>341.68</a:t>
                      </a:r>
                    </a:p>
                  </a:txBody>
                  <a:tcPr/>
                </a:tc>
                <a:tc>
                  <a:txBody>
                    <a:bodyPr/>
                    <a:lstStyle/>
                    <a:p>
                      <a:r>
                        <a:rPr lang="en-CA" sz="1400" dirty="0">
                          <a:latin typeface="Arial Rounded MT Bold" panose="020F0704030504030204" pitchFamily="34" charset="0"/>
                        </a:rPr>
                        <a:t>546.26</a:t>
                      </a:r>
                    </a:p>
                  </a:txBody>
                  <a:tcPr/>
                </a:tc>
                <a:tc>
                  <a:txBody>
                    <a:bodyPr/>
                    <a:lstStyle/>
                    <a:p>
                      <a:r>
                        <a:rPr lang="en-CA" sz="1400" dirty="0">
                          <a:latin typeface="Arial Rounded MT Bold" panose="020F0704030504030204" pitchFamily="34" charset="0"/>
                        </a:rPr>
                        <a:t>7.04</a:t>
                      </a:r>
                    </a:p>
                  </a:txBody>
                  <a:tcPr/>
                </a:tc>
                <a:tc>
                  <a:txBody>
                    <a:bodyPr/>
                    <a:lstStyle/>
                    <a:p>
                      <a:r>
                        <a:rPr lang="en-CA" sz="1400" dirty="0">
                          <a:latin typeface="Arial Rounded MT Bold" panose="020F0704030504030204" pitchFamily="34" charset="0"/>
                        </a:rPr>
                        <a:t>74.85</a:t>
                      </a:r>
                    </a:p>
                  </a:txBody>
                  <a:tcPr/>
                </a:tc>
                <a:tc>
                  <a:txBody>
                    <a:bodyPr/>
                    <a:lstStyle/>
                    <a:p>
                      <a:r>
                        <a:rPr lang="en-CA" sz="1400" dirty="0">
                          <a:latin typeface="Arial Rounded MT Bold" panose="020F0704030504030204" pitchFamily="34" charset="0"/>
                        </a:rPr>
                        <a:t>8.02</a:t>
                      </a:r>
                    </a:p>
                  </a:txBody>
                  <a:tcPr/>
                </a:tc>
                <a:tc>
                  <a:txBody>
                    <a:bodyPr/>
                    <a:lstStyle/>
                    <a:p>
                      <a:r>
                        <a:rPr lang="en-CA" sz="1400" dirty="0">
                          <a:latin typeface="Arial Rounded MT Bold" panose="020F0704030504030204" pitchFamily="34" charset="0"/>
                        </a:rPr>
                        <a:t>2.36</a:t>
                      </a:r>
                    </a:p>
                  </a:txBody>
                  <a:tcPr/>
                </a:tc>
                <a:extLst>
                  <a:ext uri="{0D108BD9-81ED-4DB2-BD59-A6C34878D82A}">
                    <a16:rowId xmlns:a16="http://schemas.microsoft.com/office/drawing/2014/main" val="3805420059"/>
                  </a:ext>
                </a:extLst>
              </a:tr>
              <a:tr h="691680">
                <a:tc>
                  <a:txBody>
                    <a:bodyPr/>
                    <a:lstStyle/>
                    <a:p>
                      <a:r>
                        <a:rPr lang="en-CA" sz="1400" dirty="0">
                          <a:latin typeface="Arial Rounded MT Bold" panose="020F0704030504030204" pitchFamily="34" charset="0"/>
                        </a:rPr>
                        <a:t>15</a:t>
                      </a:r>
                    </a:p>
                  </a:txBody>
                  <a:tcPr/>
                </a:tc>
                <a:tc>
                  <a:txBody>
                    <a:bodyPr/>
                    <a:lstStyle/>
                    <a:p>
                      <a:r>
                        <a:rPr lang="en-CA" sz="1400" dirty="0">
                          <a:latin typeface="Arial Rounded MT Bold" panose="020F0704030504030204" pitchFamily="34" charset="0"/>
                        </a:rPr>
                        <a:t>1.01</a:t>
                      </a:r>
                    </a:p>
                  </a:txBody>
                  <a:tcPr/>
                </a:tc>
                <a:tc>
                  <a:txBody>
                    <a:bodyPr/>
                    <a:lstStyle/>
                    <a:p>
                      <a:r>
                        <a:rPr lang="en-CA" sz="1400" dirty="0">
                          <a:latin typeface="Arial Rounded MT Bold" panose="020F0704030504030204" pitchFamily="34" charset="0"/>
                        </a:rPr>
                        <a:t>141.76</a:t>
                      </a:r>
                    </a:p>
                  </a:txBody>
                  <a:tcPr/>
                </a:tc>
                <a:tc>
                  <a:txBody>
                    <a:bodyPr/>
                    <a:lstStyle/>
                    <a:p>
                      <a:r>
                        <a:rPr lang="en-CA" sz="1400" dirty="0">
                          <a:latin typeface="Arial Rounded MT Bold" panose="020F0704030504030204" pitchFamily="34" charset="0"/>
                        </a:rPr>
                        <a:t>255.26</a:t>
                      </a:r>
                    </a:p>
                  </a:txBody>
                  <a:tcPr/>
                </a:tc>
                <a:tc>
                  <a:txBody>
                    <a:bodyPr/>
                    <a:lstStyle/>
                    <a:p>
                      <a:r>
                        <a:rPr lang="en-CA" sz="1400" dirty="0">
                          <a:latin typeface="Arial Rounded MT Bold" panose="020F0704030504030204" pitchFamily="34" charset="0"/>
                        </a:rPr>
                        <a:t>405.65</a:t>
                      </a:r>
                    </a:p>
                  </a:txBody>
                  <a:tcPr/>
                </a:tc>
                <a:tc>
                  <a:txBody>
                    <a:bodyPr/>
                    <a:lstStyle/>
                    <a:p>
                      <a:r>
                        <a:rPr lang="en-CA" sz="1400" dirty="0">
                          <a:latin typeface="Arial Rounded MT Bold" panose="020F0704030504030204" pitchFamily="34" charset="0"/>
                        </a:rPr>
                        <a:t>4.57</a:t>
                      </a:r>
                    </a:p>
                  </a:txBody>
                  <a:tcPr/>
                </a:tc>
                <a:tc>
                  <a:txBody>
                    <a:bodyPr/>
                    <a:lstStyle/>
                    <a:p>
                      <a:r>
                        <a:rPr lang="en-CA" sz="1400" dirty="0">
                          <a:latin typeface="Arial Rounded MT Bold" panose="020F0704030504030204" pitchFamily="34" charset="0"/>
                        </a:rPr>
                        <a:t>59.30</a:t>
                      </a:r>
                    </a:p>
                  </a:txBody>
                  <a:tcPr/>
                </a:tc>
                <a:tc>
                  <a:txBody>
                    <a:bodyPr/>
                    <a:lstStyle/>
                    <a:p>
                      <a:r>
                        <a:rPr lang="en-CA" sz="1400" dirty="0">
                          <a:latin typeface="Arial Rounded MT Bold" panose="020F0704030504030204" pitchFamily="34" charset="0"/>
                        </a:rPr>
                        <a:t>4.44</a:t>
                      </a:r>
                    </a:p>
                  </a:txBody>
                  <a:tcPr/>
                </a:tc>
                <a:tc>
                  <a:txBody>
                    <a:bodyPr/>
                    <a:lstStyle/>
                    <a:p>
                      <a:r>
                        <a:rPr lang="en-CA" sz="1400" dirty="0">
                          <a:latin typeface="Arial Rounded MT Bold" panose="020F0704030504030204" pitchFamily="34" charset="0"/>
                        </a:rPr>
                        <a:t>1.30</a:t>
                      </a:r>
                    </a:p>
                  </a:txBody>
                  <a:tcPr/>
                </a:tc>
                <a:extLst>
                  <a:ext uri="{0D108BD9-81ED-4DB2-BD59-A6C34878D82A}">
                    <a16:rowId xmlns:a16="http://schemas.microsoft.com/office/drawing/2014/main" val="774871877"/>
                  </a:ext>
                </a:extLst>
              </a:tr>
              <a:tr h="691680">
                <a:tc>
                  <a:txBody>
                    <a:bodyPr/>
                    <a:lstStyle/>
                    <a:p>
                      <a:r>
                        <a:rPr lang="en-CA" sz="1400" dirty="0">
                          <a:latin typeface="Arial Rounded MT Bold" panose="020F0704030504030204" pitchFamily="34" charset="0"/>
                        </a:rPr>
                        <a:t>20</a:t>
                      </a:r>
                    </a:p>
                  </a:txBody>
                  <a:tcPr/>
                </a:tc>
                <a:tc>
                  <a:txBody>
                    <a:bodyPr/>
                    <a:lstStyle/>
                    <a:p>
                      <a:r>
                        <a:rPr lang="en-CA" sz="1400" dirty="0">
                          <a:latin typeface="Arial Rounded MT Bold" panose="020F0704030504030204" pitchFamily="34" charset="0"/>
                        </a:rPr>
                        <a:t>0.89</a:t>
                      </a:r>
                    </a:p>
                  </a:txBody>
                  <a:tcPr/>
                </a:tc>
                <a:tc>
                  <a:txBody>
                    <a:bodyPr/>
                    <a:lstStyle/>
                    <a:p>
                      <a:r>
                        <a:rPr lang="en-CA" sz="1400" dirty="0">
                          <a:latin typeface="Arial Rounded MT Bold" panose="020F0704030504030204" pitchFamily="34" charset="0"/>
                        </a:rPr>
                        <a:t>143.61</a:t>
                      </a:r>
                    </a:p>
                  </a:txBody>
                  <a:tcPr/>
                </a:tc>
                <a:tc>
                  <a:txBody>
                    <a:bodyPr/>
                    <a:lstStyle/>
                    <a:p>
                      <a:r>
                        <a:rPr lang="en-CA" sz="1400" dirty="0">
                          <a:latin typeface="Arial Rounded MT Bold" panose="020F0704030504030204" pitchFamily="34" charset="0"/>
                        </a:rPr>
                        <a:t>235.05</a:t>
                      </a:r>
                    </a:p>
                  </a:txBody>
                  <a:tcPr/>
                </a:tc>
                <a:tc>
                  <a:txBody>
                    <a:bodyPr/>
                    <a:lstStyle/>
                    <a:p>
                      <a:r>
                        <a:rPr lang="en-CA" sz="1400" dirty="0">
                          <a:latin typeface="Arial Rounded MT Bold" panose="020F0704030504030204" pitchFamily="34" charset="0"/>
                        </a:rPr>
                        <a:t>353.06</a:t>
                      </a:r>
                    </a:p>
                  </a:txBody>
                  <a:tcPr/>
                </a:tc>
                <a:tc>
                  <a:txBody>
                    <a:bodyPr/>
                    <a:lstStyle/>
                    <a:p>
                      <a:r>
                        <a:rPr lang="en-CA" sz="1400" dirty="0">
                          <a:latin typeface="Arial Rounded MT Bold" panose="020F0704030504030204" pitchFamily="34" charset="0"/>
                        </a:rPr>
                        <a:t>3.00</a:t>
                      </a:r>
                    </a:p>
                  </a:txBody>
                  <a:tcPr/>
                </a:tc>
                <a:tc>
                  <a:txBody>
                    <a:bodyPr/>
                    <a:lstStyle/>
                    <a:p>
                      <a:r>
                        <a:rPr lang="en-CA" sz="1400" dirty="0">
                          <a:latin typeface="Arial Rounded MT Bold" panose="020F0704030504030204" pitchFamily="34" charset="0"/>
                        </a:rPr>
                        <a:t>42.34</a:t>
                      </a:r>
                    </a:p>
                  </a:txBody>
                  <a:tcPr/>
                </a:tc>
                <a:tc>
                  <a:txBody>
                    <a:bodyPr/>
                    <a:lstStyle/>
                    <a:p>
                      <a:r>
                        <a:rPr lang="en-CA" sz="1400" dirty="0">
                          <a:latin typeface="Arial Rounded MT Bold" panose="020F0704030504030204" pitchFamily="34" charset="0"/>
                        </a:rPr>
                        <a:t>2.50</a:t>
                      </a:r>
                    </a:p>
                  </a:txBody>
                  <a:tcPr/>
                </a:tc>
                <a:tc>
                  <a:txBody>
                    <a:bodyPr/>
                    <a:lstStyle/>
                    <a:p>
                      <a:r>
                        <a:rPr lang="en-CA" sz="1400" dirty="0">
                          <a:latin typeface="Arial Rounded MT Bold" panose="020F0704030504030204" pitchFamily="34" charset="0"/>
                        </a:rPr>
                        <a:t>0.73</a:t>
                      </a:r>
                    </a:p>
                  </a:txBody>
                  <a:tcPr/>
                </a:tc>
                <a:extLst>
                  <a:ext uri="{0D108BD9-81ED-4DB2-BD59-A6C34878D82A}">
                    <a16:rowId xmlns:a16="http://schemas.microsoft.com/office/drawing/2014/main" val="1286517931"/>
                  </a:ext>
                </a:extLst>
              </a:tr>
            </a:tbl>
          </a:graphicData>
        </a:graphic>
      </p:graphicFrame>
      <p:sp>
        <p:nvSpPr>
          <p:cNvPr id="8" name="Rectangle 7">
            <a:extLst>
              <a:ext uri="{FF2B5EF4-FFF2-40B4-BE49-F238E27FC236}">
                <a16:creationId xmlns:a16="http://schemas.microsoft.com/office/drawing/2014/main" id="{8E5E50AD-BC01-0746-9FF5-D588126E1E1F}"/>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descr="A picture containing text, clipart&#10;&#10;Description automatically generated">
            <a:extLst>
              <a:ext uri="{FF2B5EF4-FFF2-40B4-BE49-F238E27FC236}">
                <a16:creationId xmlns:a16="http://schemas.microsoft.com/office/drawing/2014/main" id="{2769052C-C527-1881-4333-1187E24E8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pic>
        <p:nvPicPr>
          <p:cNvPr id="2" name="Picture 1">
            <a:extLst>
              <a:ext uri="{FF2B5EF4-FFF2-40B4-BE49-F238E27FC236}">
                <a16:creationId xmlns:a16="http://schemas.microsoft.com/office/drawing/2014/main" id="{A5ADFFBC-D653-7068-EA6B-6FDB7A79C9E2}"/>
              </a:ext>
            </a:extLst>
          </p:cNvPr>
          <p:cNvPicPr>
            <a:picLocks noChangeAspect="1"/>
          </p:cNvPicPr>
          <p:nvPr/>
        </p:nvPicPr>
        <p:blipFill>
          <a:blip r:embed="rId4"/>
          <a:stretch>
            <a:fillRect/>
          </a:stretch>
        </p:blipFill>
        <p:spPr>
          <a:xfrm>
            <a:off x="916850" y="6007402"/>
            <a:ext cx="8181541" cy="493819"/>
          </a:xfrm>
          <a:prstGeom prst="rect">
            <a:avLst/>
          </a:prstGeom>
        </p:spPr>
      </p:pic>
    </p:spTree>
    <p:extLst>
      <p:ext uri="{BB962C8B-B14F-4D97-AF65-F5344CB8AC3E}">
        <p14:creationId xmlns:p14="http://schemas.microsoft.com/office/powerpoint/2010/main" val="1726241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hlinkClick r:id="rId2" action="ppaction://hlinkfile"/>
            <a:extLst>
              <a:ext uri="{FF2B5EF4-FFF2-40B4-BE49-F238E27FC236}">
                <a16:creationId xmlns:a16="http://schemas.microsoft.com/office/drawing/2014/main" id="{F590F3C5-20A4-00DD-B90C-5D9FFC4301EA}"/>
              </a:ext>
            </a:extLst>
          </p:cNvPr>
          <p:cNvSpPr txBox="1">
            <a:spLocks/>
          </p:cNvSpPr>
          <p:nvPr/>
        </p:nvSpPr>
        <p:spPr>
          <a:xfrm>
            <a:off x="838200" y="424137"/>
            <a:ext cx="10909640" cy="54721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rgbClr val="005CA7"/>
                </a:solidFill>
                <a:latin typeface="Arial Rounded MT Bold" panose="020F0704030504030204" pitchFamily="34" charset="0"/>
              </a:rPr>
              <a:t>HDP-M18-30</a:t>
            </a:r>
          </a:p>
        </p:txBody>
      </p:sp>
      <p:sp>
        <p:nvSpPr>
          <p:cNvPr id="5" name="Rectangle 4">
            <a:extLst>
              <a:ext uri="{FF2B5EF4-FFF2-40B4-BE49-F238E27FC236}">
                <a16:creationId xmlns:a16="http://schemas.microsoft.com/office/drawing/2014/main" id="{9919AB67-CE54-EB80-7053-6D368E91FF73}"/>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a16="http://schemas.microsoft.com/office/drawing/2014/main" id="{5DC23B82-43E2-9FD5-22F0-894B6C187BC3}"/>
              </a:ext>
            </a:extLst>
          </p:cNvPr>
          <p:cNvCxnSpPr>
            <a:cxnSpLocks/>
          </p:cNvCxnSpPr>
          <p:nvPr/>
        </p:nvCxnSpPr>
        <p:spPr>
          <a:xfrm>
            <a:off x="951722" y="971353"/>
            <a:ext cx="2420652"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 name="Picture 2" descr="Timeline&#10;&#10;Description automatically generated">
            <a:extLst>
              <a:ext uri="{FF2B5EF4-FFF2-40B4-BE49-F238E27FC236}">
                <a16:creationId xmlns:a16="http://schemas.microsoft.com/office/drawing/2014/main" id="{2AFFA0D1-550C-C6EF-8841-D7BDCDA11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7971" y="2941485"/>
            <a:ext cx="5054373" cy="1718920"/>
          </a:xfrm>
          <a:prstGeom prst="rect">
            <a:avLst/>
          </a:prstGeom>
        </p:spPr>
      </p:pic>
      <p:pic>
        <p:nvPicPr>
          <p:cNvPr id="10" name="Picture 9" descr="Timeline&#10;&#10;Description automatically generated">
            <a:extLst>
              <a:ext uri="{FF2B5EF4-FFF2-40B4-BE49-F238E27FC236}">
                <a16:creationId xmlns:a16="http://schemas.microsoft.com/office/drawing/2014/main" id="{005AB4DC-A723-CCCF-3250-5AF2223DFC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6003" y="4722552"/>
            <a:ext cx="5034684" cy="1709075"/>
          </a:xfrm>
          <a:prstGeom prst="rect">
            <a:avLst/>
          </a:prstGeom>
        </p:spPr>
      </p:pic>
      <p:pic>
        <p:nvPicPr>
          <p:cNvPr id="12" name="Picture 11">
            <a:extLst>
              <a:ext uri="{FF2B5EF4-FFF2-40B4-BE49-F238E27FC236}">
                <a16:creationId xmlns:a16="http://schemas.microsoft.com/office/drawing/2014/main" id="{7DE7F4AD-C425-5CCB-E768-C29E62648C5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51722" y="2953040"/>
            <a:ext cx="5018933" cy="1703169"/>
          </a:xfrm>
          <a:prstGeom prst="rect">
            <a:avLst/>
          </a:prstGeom>
        </p:spPr>
      </p:pic>
      <p:pic>
        <p:nvPicPr>
          <p:cNvPr id="14" name="Picture 13">
            <a:extLst>
              <a:ext uri="{FF2B5EF4-FFF2-40B4-BE49-F238E27FC236}">
                <a16:creationId xmlns:a16="http://schemas.microsoft.com/office/drawing/2014/main" id="{4F9478F5-5D79-7585-7847-25A6081749C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51721" y="4739574"/>
            <a:ext cx="5018933" cy="1693324"/>
          </a:xfrm>
          <a:prstGeom prst="rect">
            <a:avLst/>
          </a:prstGeom>
        </p:spPr>
      </p:pic>
      <p:pic>
        <p:nvPicPr>
          <p:cNvPr id="17" name="Picture 16">
            <a:extLst>
              <a:ext uri="{FF2B5EF4-FFF2-40B4-BE49-F238E27FC236}">
                <a16:creationId xmlns:a16="http://schemas.microsoft.com/office/drawing/2014/main" id="{B9C31474-936F-7AFA-5F93-4E77B9A8245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176004" y="1148455"/>
            <a:ext cx="5064274" cy="1693324"/>
          </a:xfrm>
          <a:prstGeom prst="rect">
            <a:avLst/>
          </a:prstGeom>
        </p:spPr>
      </p:pic>
      <p:pic>
        <p:nvPicPr>
          <p:cNvPr id="21" name="Picture 20" descr="Chart&#10;&#10;Description automatically generated">
            <a:extLst>
              <a:ext uri="{FF2B5EF4-FFF2-40B4-BE49-F238E27FC236}">
                <a16:creationId xmlns:a16="http://schemas.microsoft.com/office/drawing/2014/main" id="{7283C6AC-EC6F-9E6C-6FFC-CC2537A4EF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1722" y="1152211"/>
            <a:ext cx="5026808" cy="1709075"/>
          </a:xfrm>
          <a:prstGeom prst="rect">
            <a:avLst/>
          </a:prstGeom>
        </p:spPr>
      </p:pic>
      <p:sp>
        <p:nvSpPr>
          <p:cNvPr id="11" name="Rectangle 10">
            <a:extLst>
              <a:ext uri="{FF2B5EF4-FFF2-40B4-BE49-F238E27FC236}">
                <a16:creationId xmlns:a16="http://schemas.microsoft.com/office/drawing/2014/main" id="{936AF508-DB12-9198-5EB0-BC7E55920FE7}"/>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descr="A picture containing text, clipart&#10;&#10;Description automatically generated">
            <a:extLst>
              <a:ext uri="{FF2B5EF4-FFF2-40B4-BE49-F238E27FC236}">
                <a16:creationId xmlns:a16="http://schemas.microsoft.com/office/drawing/2014/main" id="{C361B001-A429-83A1-B22E-2EBDAE8A2A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spTree>
    <p:extLst>
      <p:ext uri="{BB962C8B-B14F-4D97-AF65-F5344CB8AC3E}">
        <p14:creationId xmlns:p14="http://schemas.microsoft.com/office/powerpoint/2010/main" val="307027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picture containing grass, sky, tree, outdoor&#10;&#10;Description automatically generated">
            <a:extLst>
              <a:ext uri="{FF2B5EF4-FFF2-40B4-BE49-F238E27FC236}">
                <a16:creationId xmlns:a16="http://schemas.microsoft.com/office/drawing/2014/main" id="{F96DDDE3-7225-B5F8-E764-94356387B4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53470"/>
            <a:ext cx="12195106" cy="4573165"/>
          </a:xfrm>
        </p:spPr>
      </p:pic>
      <p:sp>
        <p:nvSpPr>
          <p:cNvPr id="6" name="Rectangle 5">
            <a:extLst>
              <a:ext uri="{FF2B5EF4-FFF2-40B4-BE49-F238E27FC236}">
                <a16:creationId xmlns:a16="http://schemas.microsoft.com/office/drawing/2014/main" id="{96682101-9A2A-94E6-4E70-0321AECD2125}"/>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
            <a:hlinkClick r:id="rId3" action="ppaction://hlinkfile"/>
            <a:extLst>
              <a:ext uri="{FF2B5EF4-FFF2-40B4-BE49-F238E27FC236}">
                <a16:creationId xmlns:a16="http://schemas.microsoft.com/office/drawing/2014/main" id="{00031FB2-BFB1-DC01-0EB5-08ADE53C919D}"/>
              </a:ext>
            </a:extLst>
          </p:cNvPr>
          <p:cNvSpPr txBox="1">
            <a:spLocks/>
          </p:cNvSpPr>
          <p:nvPr/>
        </p:nvSpPr>
        <p:spPr>
          <a:xfrm>
            <a:off x="965453" y="371126"/>
            <a:ext cx="10909640" cy="54721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rgbClr val="005CA7"/>
                </a:solidFill>
                <a:latin typeface="Arial Rounded MT Bold" panose="020F0704030504030204" pitchFamily="34" charset="0"/>
              </a:rPr>
              <a:t>Boss Eliminator - Mosquito Misting Spray Applicator</a:t>
            </a:r>
          </a:p>
        </p:txBody>
      </p:sp>
      <p:sp>
        <p:nvSpPr>
          <p:cNvPr id="14" name="Subtitle 2">
            <a:extLst>
              <a:ext uri="{FF2B5EF4-FFF2-40B4-BE49-F238E27FC236}">
                <a16:creationId xmlns:a16="http://schemas.microsoft.com/office/drawing/2014/main" id="{53E863A0-C7B8-9EDE-2E83-F74F630A9E8B}"/>
              </a:ext>
            </a:extLst>
          </p:cNvPr>
          <p:cNvSpPr txBox="1">
            <a:spLocks/>
          </p:cNvSpPr>
          <p:nvPr/>
        </p:nvSpPr>
        <p:spPr>
          <a:xfrm>
            <a:off x="965453" y="924648"/>
            <a:ext cx="10909643" cy="5526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2400" dirty="0">
                <a:latin typeface="Arial Rounded MT Bold" panose="020F0704030504030204" pitchFamily="34" charset="0"/>
              </a:rPr>
              <a:t>18 Volt Rechargeable Battery, Backpack</a:t>
            </a:r>
          </a:p>
        </p:txBody>
      </p:sp>
      <p:cxnSp>
        <p:nvCxnSpPr>
          <p:cNvPr id="18" name="Straight Connector 17">
            <a:extLst>
              <a:ext uri="{FF2B5EF4-FFF2-40B4-BE49-F238E27FC236}">
                <a16:creationId xmlns:a16="http://schemas.microsoft.com/office/drawing/2014/main" id="{9F1F5337-9000-AA1D-4686-387FD893C808}"/>
              </a:ext>
            </a:extLst>
          </p:cNvPr>
          <p:cNvCxnSpPr/>
          <p:nvPr/>
        </p:nvCxnSpPr>
        <p:spPr>
          <a:xfrm>
            <a:off x="7692705" y="3212983"/>
            <a:ext cx="2625754" cy="0"/>
          </a:xfrm>
          <a:prstGeom prst="line">
            <a:avLst/>
          </a:prstGeom>
          <a:ln w="38100">
            <a:solidFill>
              <a:srgbClr val="005CA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883FEF9-C872-5994-40C2-75592DA7046C}"/>
              </a:ext>
            </a:extLst>
          </p:cNvPr>
          <p:cNvSpPr/>
          <p:nvPr/>
        </p:nvSpPr>
        <p:spPr>
          <a:xfrm>
            <a:off x="8186870" y="3566219"/>
            <a:ext cx="2880262" cy="339207"/>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Subtitle 2">
            <a:extLst>
              <a:ext uri="{FF2B5EF4-FFF2-40B4-BE49-F238E27FC236}">
                <a16:creationId xmlns:a16="http://schemas.microsoft.com/office/drawing/2014/main" id="{20572484-EF59-0B24-28E1-8C1D5CF3CADB}"/>
              </a:ext>
            </a:extLst>
          </p:cNvPr>
          <p:cNvSpPr txBox="1">
            <a:spLocks/>
          </p:cNvSpPr>
          <p:nvPr/>
        </p:nvSpPr>
        <p:spPr>
          <a:xfrm>
            <a:off x="7161047" y="2849900"/>
            <a:ext cx="4957327" cy="11409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2400" dirty="0">
                <a:latin typeface="Arial Rounded MT Bold" panose="020F0704030504030204" pitchFamily="34" charset="0"/>
              </a:rPr>
              <a:t>Misting up to 20 ft from the ground to target mosquito </a:t>
            </a:r>
            <a:r>
              <a:rPr lang="en-CA" sz="2400" dirty="0">
                <a:solidFill>
                  <a:schemeClr val="bg1"/>
                </a:solidFill>
                <a:latin typeface="Arial Rounded MT Bold" panose="020F0704030504030204" pitchFamily="34" charset="0"/>
              </a:rPr>
              <a:t>harbourage zones.</a:t>
            </a:r>
          </a:p>
        </p:txBody>
      </p:sp>
      <p:cxnSp>
        <p:nvCxnSpPr>
          <p:cNvPr id="22" name="Straight Connector 21">
            <a:extLst>
              <a:ext uri="{FF2B5EF4-FFF2-40B4-BE49-F238E27FC236}">
                <a16:creationId xmlns:a16="http://schemas.microsoft.com/office/drawing/2014/main" id="{937C17FC-62D9-791B-341F-750DD8AB2F39}"/>
              </a:ext>
            </a:extLst>
          </p:cNvPr>
          <p:cNvCxnSpPr>
            <a:cxnSpLocks/>
          </p:cNvCxnSpPr>
          <p:nvPr/>
        </p:nvCxnSpPr>
        <p:spPr>
          <a:xfrm flipV="1">
            <a:off x="654341" y="3603422"/>
            <a:ext cx="3951215" cy="10136"/>
          </a:xfrm>
          <a:prstGeom prst="line">
            <a:avLst/>
          </a:prstGeom>
          <a:ln w="38100">
            <a:solidFill>
              <a:srgbClr val="005CA7"/>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6F343B3-37EA-1E87-8F7A-1C29FF78BBBC}"/>
              </a:ext>
            </a:extLst>
          </p:cNvPr>
          <p:cNvSpPr/>
          <p:nvPr/>
        </p:nvSpPr>
        <p:spPr>
          <a:xfrm>
            <a:off x="461394" y="2910661"/>
            <a:ext cx="2938199" cy="339207"/>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Subtitle 2">
            <a:extLst>
              <a:ext uri="{FF2B5EF4-FFF2-40B4-BE49-F238E27FC236}">
                <a16:creationId xmlns:a16="http://schemas.microsoft.com/office/drawing/2014/main" id="{13F24BDA-5CC6-5D03-D403-0203D3F01CC9}"/>
              </a:ext>
            </a:extLst>
          </p:cNvPr>
          <p:cNvSpPr txBox="1">
            <a:spLocks/>
          </p:cNvSpPr>
          <p:nvPr/>
        </p:nvSpPr>
        <p:spPr>
          <a:xfrm>
            <a:off x="143180" y="2814945"/>
            <a:ext cx="4957327" cy="10188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CA" sz="2400" dirty="0">
                <a:solidFill>
                  <a:schemeClr val="bg1"/>
                </a:solidFill>
                <a:latin typeface="Arial Rounded MT Bold" panose="020F0704030504030204" pitchFamily="34" charset="0"/>
              </a:rPr>
              <a:t>Two speed settings </a:t>
            </a:r>
            <a:r>
              <a:rPr lang="en-CA" sz="2400" dirty="0">
                <a:latin typeface="Arial Rounded MT Bold" panose="020F0704030504030204" pitchFamily="34" charset="0"/>
              </a:rPr>
              <a:t>covering Mosquito and General Pest Control applications.</a:t>
            </a:r>
            <a:endParaRPr lang="en-CA" sz="2400" i="1" dirty="0">
              <a:latin typeface="Arial Rounded MT Bold" panose="020F0704030504030204" pitchFamily="34" charset="0"/>
            </a:endParaRPr>
          </a:p>
        </p:txBody>
      </p:sp>
      <p:cxnSp>
        <p:nvCxnSpPr>
          <p:cNvPr id="24" name="Straight Connector 23">
            <a:extLst>
              <a:ext uri="{FF2B5EF4-FFF2-40B4-BE49-F238E27FC236}">
                <a16:creationId xmlns:a16="http://schemas.microsoft.com/office/drawing/2014/main" id="{12125C3D-AD42-954B-6271-C1A52E5615B5}"/>
              </a:ext>
            </a:extLst>
          </p:cNvPr>
          <p:cNvCxnSpPr>
            <a:cxnSpLocks/>
          </p:cNvCxnSpPr>
          <p:nvPr/>
        </p:nvCxnSpPr>
        <p:spPr>
          <a:xfrm>
            <a:off x="1132514" y="4024002"/>
            <a:ext cx="1031846" cy="0"/>
          </a:xfrm>
          <a:prstGeom prst="line">
            <a:avLst/>
          </a:prstGeom>
          <a:ln w="38100">
            <a:solidFill>
              <a:srgbClr val="005CA7"/>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8DBDF17-1267-CCD8-C526-1341DA722D87}"/>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 name="Picture 19" descr="A picture containing text, clipart&#10;&#10;Description automatically generated">
            <a:extLst>
              <a:ext uri="{FF2B5EF4-FFF2-40B4-BE49-F238E27FC236}">
                <a16:creationId xmlns:a16="http://schemas.microsoft.com/office/drawing/2014/main" id="{FF42555A-A811-0333-9C3F-F963F0345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spTree>
    <p:extLst>
      <p:ext uri="{BB962C8B-B14F-4D97-AF65-F5344CB8AC3E}">
        <p14:creationId xmlns:p14="http://schemas.microsoft.com/office/powerpoint/2010/main" val="1782295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0F3C5-20A4-00DD-B90C-5D9FFC4301EA}"/>
              </a:ext>
            </a:extLst>
          </p:cNvPr>
          <p:cNvSpPr txBox="1">
            <a:spLocks/>
          </p:cNvSpPr>
          <p:nvPr/>
        </p:nvSpPr>
        <p:spPr>
          <a:xfrm>
            <a:off x="4233004" y="2811551"/>
            <a:ext cx="3926946" cy="50474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400" dirty="0">
                <a:latin typeface="Arial Rounded MT Bold" panose="020F0704030504030204" pitchFamily="34" charset="0"/>
              </a:rPr>
              <a:t>Dan Killingsworth</a:t>
            </a:r>
          </a:p>
          <a:p>
            <a:pPr algn="ctr"/>
            <a:endParaRPr lang="en-CA" sz="3200" dirty="0">
              <a:solidFill>
                <a:srgbClr val="005CA7"/>
              </a:solidFill>
              <a:latin typeface="Arial Rounded MT Bold" panose="020F0704030504030204" pitchFamily="34" charset="0"/>
            </a:endParaRPr>
          </a:p>
        </p:txBody>
      </p:sp>
      <p:sp>
        <p:nvSpPr>
          <p:cNvPr id="5" name="Rectangle 4">
            <a:extLst>
              <a:ext uri="{FF2B5EF4-FFF2-40B4-BE49-F238E27FC236}">
                <a16:creationId xmlns:a16="http://schemas.microsoft.com/office/drawing/2014/main" id="{9919AB67-CE54-EB80-7053-6D368E91FF73}"/>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936AF508-DB12-9198-5EB0-BC7E55920FE7}"/>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descr="A picture containing text, clipart&#10;&#10;Description automatically generated">
            <a:extLst>
              <a:ext uri="{FF2B5EF4-FFF2-40B4-BE49-F238E27FC236}">
                <a16:creationId xmlns:a16="http://schemas.microsoft.com/office/drawing/2014/main" id="{C361B001-A429-83A1-B22E-2EBDAE8A2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sp>
        <p:nvSpPr>
          <p:cNvPr id="2" name="Title 1">
            <a:extLst>
              <a:ext uri="{FF2B5EF4-FFF2-40B4-BE49-F238E27FC236}">
                <a16:creationId xmlns:a16="http://schemas.microsoft.com/office/drawing/2014/main" id="{634F2F05-0FD4-2214-045B-AEA8C4EAC83E}"/>
              </a:ext>
            </a:extLst>
          </p:cNvPr>
          <p:cNvSpPr txBox="1">
            <a:spLocks/>
          </p:cNvSpPr>
          <p:nvPr/>
        </p:nvSpPr>
        <p:spPr>
          <a:xfrm>
            <a:off x="785386" y="633447"/>
            <a:ext cx="10617492" cy="2033837"/>
          </a:xfrm>
          <a:prstGeom prst="rect">
            <a:avLst/>
          </a:prstGeom>
        </p:spPr>
        <p:txBody>
          <a:bodyPr vert="horz" lIns="91440" tIns="45720" rIns="91440" bIns="45720" rtlCol="0" anchor="t">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CA" sz="7400" dirty="0">
                <a:latin typeface="Arial Rounded MT Bold" panose="020F0704030504030204" pitchFamily="34" charset="0"/>
              </a:rPr>
              <a:t>Barrier Treatment Methods </a:t>
            </a:r>
          </a:p>
          <a:p>
            <a:pPr algn="ctr">
              <a:lnSpc>
                <a:spcPct val="120000"/>
              </a:lnSpc>
            </a:pPr>
            <a:r>
              <a:rPr lang="en-CA" sz="7400" dirty="0">
                <a:latin typeface="Arial Rounded MT Bold" panose="020F0704030504030204" pitchFamily="34" charset="0"/>
              </a:rPr>
              <a:t>Residential Mosquito Management Revisited</a:t>
            </a:r>
          </a:p>
          <a:p>
            <a:pPr algn="ctr">
              <a:lnSpc>
                <a:spcPct val="150000"/>
              </a:lnSpc>
            </a:pPr>
            <a:endParaRPr lang="en-CA" sz="2400" dirty="0">
              <a:latin typeface="Arial Rounded MT Bold" panose="020F0704030504030204" pitchFamily="34" charset="0"/>
            </a:endParaRPr>
          </a:p>
          <a:p>
            <a:pPr algn="ctr">
              <a:lnSpc>
                <a:spcPct val="150000"/>
              </a:lnSpc>
            </a:pPr>
            <a:r>
              <a:rPr lang="en-CA" sz="4200" dirty="0">
                <a:latin typeface="Arial Rounded MT Bold" panose="020F0704030504030204" pitchFamily="34" charset="0"/>
              </a:rPr>
              <a:t>The Backpack Fogger is Obsolete</a:t>
            </a:r>
          </a:p>
          <a:p>
            <a:pPr algn="ctr">
              <a:lnSpc>
                <a:spcPct val="150000"/>
              </a:lnSpc>
            </a:pPr>
            <a:endParaRPr lang="en-CA" sz="1500" dirty="0">
              <a:latin typeface="Arial Rounded MT Bold" panose="020F0704030504030204" pitchFamily="34" charset="0"/>
              <a:hlinkClick r:id="rId3">
                <a:extLst>
                  <a:ext uri="{A12FA001-AC4F-418D-AE19-62706E023703}">
                    <ahyp:hlinkClr xmlns:ahyp="http://schemas.microsoft.com/office/drawing/2018/hyperlinkcolor" val="tx"/>
                  </a:ext>
                </a:extLst>
              </a:hlinkClick>
            </a:endParaRPr>
          </a:p>
          <a:p>
            <a:pPr algn="ctr">
              <a:lnSpc>
                <a:spcPct val="150000"/>
              </a:lnSpc>
            </a:pPr>
            <a:endParaRPr lang="en-CA" sz="1500" dirty="0">
              <a:latin typeface="Arial Rounded MT Bold" panose="020F0704030504030204" pitchFamily="34" charset="0"/>
              <a:hlinkClick r:id="rId3">
                <a:extLst>
                  <a:ext uri="{A12FA001-AC4F-418D-AE19-62706E023703}">
                    <ahyp:hlinkClr xmlns:ahyp="http://schemas.microsoft.com/office/drawing/2018/hyperlinkcolor" val="tx"/>
                  </a:ext>
                </a:extLst>
              </a:hlinkClick>
            </a:endParaRPr>
          </a:p>
          <a:p>
            <a:pPr algn="ctr">
              <a:lnSpc>
                <a:spcPct val="220000"/>
              </a:lnSpc>
            </a:pPr>
            <a:r>
              <a:rPr lang="en-CA" sz="2500" dirty="0">
                <a:solidFill>
                  <a:schemeClr val="tx2"/>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Click here to download Power Point Presentation</a:t>
            </a:r>
            <a:endParaRPr lang="en-CA" sz="2500" dirty="0">
              <a:solidFill>
                <a:schemeClr val="tx2"/>
              </a:solidFill>
              <a:latin typeface="Arial Rounded MT Bold" panose="020F0704030504030204" pitchFamily="34" charset="0"/>
            </a:endParaRPr>
          </a:p>
          <a:p>
            <a:pPr algn="ctr">
              <a:lnSpc>
                <a:spcPct val="220000"/>
              </a:lnSpc>
            </a:pPr>
            <a:r>
              <a:rPr lang="en-CA" sz="2500" dirty="0">
                <a:solidFill>
                  <a:schemeClr val="tx2"/>
                </a:solidFill>
                <a:latin typeface="Arial Rounded MT Bold" panose="020F0704030504030204" pitchFamily="34" charset="0"/>
                <a:hlinkClick r:id="rId4">
                  <a:extLst>
                    <a:ext uri="{A12FA001-AC4F-418D-AE19-62706E023703}">
                      <ahyp:hlinkClr xmlns:ahyp="http://schemas.microsoft.com/office/drawing/2018/hyperlinkcolor" val="tx"/>
                    </a:ext>
                  </a:extLst>
                </a:hlinkClick>
              </a:rPr>
              <a:t>Click here to access PDF Presentation</a:t>
            </a:r>
            <a:endParaRPr lang="en-CA" sz="2500" dirty="0">
              <a:solidFill>
                <a:schemeClr val="tx2"/>
              </a:solidFill>
              <a:latin typeface="Arial Rounded MT Bold" panose="020F070403050403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04994E9B-C74D-EDA2-68A7-0252206B8C0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17569" y="3393034"/>
            <a:ext cx="1566252" cy="628844"/>
          </a:xfrm>
          <a:prstGeom prst="rect">
            <a:avLst/>
          </a:prstGeom>
        </p:spPr>
      </p:pic>
      <p:pic>
        <p:nvPicPr>
          <p:cNvPr id="8" name="Picture 7" descr="A picture containing text, sky&#10;&#10;Description automatically generated">
            <a:extLst>
              <a:ext uri="{FF2B5EF4-FFF2-40B4-BE49-F238E27FC236}">
                <a16:creationId xmlns:a16="http://schemas.microsoft.com/office/drawing/2014/main" id="{9C6C15B9-3DA1-68C3-8E62-0F2F1BF08B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6956" y="3319648"/>
            <a:ext cx="1609044" cy="628844"/>
          </a:xfrm>
          <a:prstGeom prst="rect">
            <a:avLst/>
          </a:prstGeom>
        </p:spPr>
      </p:pic>
      <p:sp>
        <p:nvSpPr>
          <p:cNvPr id="12" name="TextBox 11">
            <a:extLst>
              <a:ext uri="{FF2B5EF4-FFF2-40B4-BE49-F238E27FC236}">
                <a16:creationId xmlns:a16="http://schemas.microsoft.com/office/drawing/2014/main" id="{4B37E172-ACB3-27B6-5540-6424B31C43DC}"/>
              </a:ext>
            </a:extLst>
          </p:cNvPr>
          <p:cNvSpPr txBox="1"/>
          <p:nvPr/>
        </p:nvSpPr>
        <p:spPr>
          <a:xfrm>
            <a:off x="2843285" y="4121050"/>
            <a:ext cx="6501694" cy="369332"/>
          </a:xfrm>
          <a:prstGeom prst="rect">
            <a:avLst/>
          </a:prstGeom>
          <a:noFill/>
        </p:spPr>
        <p:txBody>
          <a:bodyPr wrap="square">
            <a:spAutoFit/>
          </a:bodyPr>
          <a:lstStyle/>
          <a:p>
            <a:r>
              <a:rPr lang="en-US" dirty="0">
                <a:latin typeface="Arial Rounded MT Bold" panose="020F0704030504030204" pitchFamily="34" charset="0"/>
              </a:rPr>
              <a:t>AMCA Co-Chair Endangered Species Act Sub-Committee</a:t>
            </a:r>
          </a:p>
        </p:txBody>
      </p:sp>
      <p:sp>
        <p:nvSpPr>
          <p:cNvPr id="15" name="TextBox 14">
            <a:extLst>
              <a:ext uri="{FF2B5EF4-FFF2-40B4-BE49-F238E27FC236}">
                <a16:creationId xmlns:a16="http://schemas.microsoft.com/office/drawing/2014/main" id="{60099EFD-9DAC-7CA3-E839-1564E5027077}"/>
              </a:ext>
            </a:extLst>
          </p:cNvPr>
          <p:cNvSpPr txBox="1"/>
          <p:nvPr/>
        </p:nvSpPr>
        <p:spPr>
          <a:xfrm>
            <a:off x="3095579" y="4991202"/>
            <a:ext cx="6101946" cy="861774"/>
          </a:xfrm>
          <a:prstGeom prst="rect">
            <a:avLst/>
          </a:prstGeom>
          <a:noFill/>
        </p:spPr>
        <p:txBody>
          <a:bodyPr wrap="square">
            <a:spAutoFit/>
          </a:bodyPr>
          <a:lstStyle/>
          <a:p>
            <a:pPr algn="ctr"/>
            <a:r>
              <a:rPr lang="en-US" sz="1800" dirty="0">
                <a:latin typeface="Arial Rounded MT Bold" panose="020F0704030504030204" pitchFamily="34" charset="0"/>
                <a:ea typeface="Tahoma" panose="020B0604030504040204" pitchFamily="34" charset="0"/>
                <a:cs typeface="Tahoma" panose="020B0604030504040204" pitchFamily="34" charset="0"/>
              </a:rPr>
              <a:t>Director of Operations</a:t>
            </a:r>
          </a:p>
          <a:p>
            <a:pPr algn="ctr"/>
            <a:r>
              <a:rPr lang="en-US" sz="1600" dirty="0">
                <a:latin typeface="Arial Rounded MT Bold" panose="020F0704030504030204" pitchFamily="34" charset="0"/>
                <a:ea typeface="Tahoma" panose="020B0604030504040204" pitchFamily="34" charset="0"/>
                <a:cs typeface="Tahoma" panose="020B0604030504040204" pitchFamily="34" charset="0"/>
              </a:rPr>
              <a:t>Environmental Security Pest Control</a:t>
            </a:r>
          </a:p>
          <a:p>
            <a:pPr algn="ctr"/>
            <a:r>
              <a:rPr lang="en-CA" sz="1600" dirty="0">
                <a:solidFill>
                  <a:srgbClr val="005CA7"/>
                </a:solidFill>
                <a:latin typeface="Arial Rounded MT Bold" panose="020F0704030504030204" pitchFamily="34" charset="0"/>
              </a:rPr>
              <a:t>ensec.net   dan.killingsworth@pest.com</a:t>
            </a:r>
          </a:p>
        </p:txBody>
      </p:sp>
      <p:sp>
        <p:nvSpPr>
          <p:cNvPr id="17" name="TextBox 16">
            <a:extLst>
              <a:ext uri="{FF2B5EF4-FFF2-40B4-BE49-F238E27FC236}">
                <a16:creationId xmlns:a16="http://schemas.microsoft.com/office/drawing/2014/main" id="{EEB01D8B-B54E-8096-EAD5-CAC2A2EA0FE9}"/>
              </a:ext>
            </a:extLst>
          </p:cNvPr>
          <p:cNvSpPr txBox="1"/>
          <p:nvPr/>
        </p:nvSpPr>
        <p:spPr>
          <a:xfrm>
            <a:off x="3045027" y="4533376"/>
            <a:ext cx="6101946" cy="369332"/>
          </a:xfrm>
          <a:prstGeom prst="rect">
            <a:avLst/>
          </a:prstGeom>
          <a:noFill/>
        </p:spPr>
        <p:txBody>
          <a:bodyPr wrap="square">
            <a:spAutoFit/>
          </a:bodyPr>
          <a:lstStyle/>
          <a:p>
            <a:pPr algn="ctr"/>
            <a:r>
              <a:rPr lang="en-CA" sz="1800" dirty="0">
                <a:latin typeface="Arial Rounded MT Bold" panose="020F0704030504030204" pitchFamily="34" charset="0"/>
              </a:rPr>
              <a:t>UF Master’s Program Buckner Lab</a:t>
            </a:r>
          </a:p>
        </p:txBody>
      </p:sp>
    </p:spTree>
    <p:extLst>
      <p:ext uri="{BB962C8B-B14F-4D97-AF65-F5344CB8AC3E}">
        <p14:creationId xmlns:p14="http://schemas.microsoft.com/office/powerpoint/2010/main" val="968307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hlinkClick r:id="rId2" action="ppaction://hlinkfile"/>
            <a:extLst>
              <a:ext uri="{FF2B5EF4-FFF2-40B4-BE49-F238E27FC236}">
                <a16:creationId xmlns:a16="http://schemas.microsoft.com/office/drawing/2014/main" id="{F590F3C5-20A4-00DD-B90C-5D9FFC4301EA}"/>
              </a:ext>
            </a:extLst>
          </p:cNvPr>
          <p:cNvSpPr txBox="1">
            <a:spLocks/>
          </p:cNvSpPr>
          <p:nvPr/>
        </p:nvSpPr>
        <p:spPr>
          <a:xfrm>
            <a:off x="783611" y="440915"/>
            <a:ext cx="10402078" cy="54721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200" dirty="0">
                <a:solidFill>
                  <a:srgbClr val="005CA7"/>
                </a:solidFill>
                <a:latin typeface="Arial Rounded MT Bold" panose="020F0704030504030204" pitchFamily="34" charset="0"/>
              </a:rPr>
              <a:t>Contact Information</a:t>
            </a:r>
          </a:p>
        </p:txBody>
      </p:sp>
      <p:sp>
        <p:nvSpPr>
          <p:cNvPr id="5" name="Rectangle 4">
            <a:extLst>
              <a:ext uri="{FF2B5EF4-FFF2-40B4-BE49-F238E27FC236}">
                <a16:creationId xmlns:a16="http://schemas.microsoft.com/office/drawing/2014/main" id="{9919AB67-CE54-EB80-7053-6D368E91FF73}"/>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a16="http://schemas.microsoft.com/office/drawing/2014/main" id="{5DC23B82-43E2-9FD5-22F0-894B6C187BC3}"/>
              </a:ext>
            </a:extLst>
          </p:cNvPr>
          <p:cNvCxnSpPr>
            <a:cxnSpLocks/>
          </p:cNvCxnSpPr>
          <p:nvPr/>
        </p:nvCxnSpPr>
        <p:spPr>
          <a:xfrm>
            <a:off x="4044481" y="988131"/>
            <a:ext cx="388033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E5E50AD-BC01-0746-9FF5-D588126E1E1F}"/>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descr="A picture containing text, clipart&#10;&#10;Description automatically generated">
            <a:extLst>
              <a:ext uri="{FF2B5EF4-FFF2-40B4-BE49-F238E27FC236}">
                <a16:creationId xmlns:a16="http://schemas.microsoft.com/office/drawing/2014/main" id="{2769052C-C527-1881-4333-1187E24E8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sp>
        <p:nvSpPr>
          <p:cNvPr id="11" name="Content Placeholder 2">
            <a:extLst>
              <a:ext uri="{FF2B5EF4-FFF2-40B4-BE49-F238E27FC236}">
                <a16:creationId xmlns:a16="http://schemas.microsoft.com/office/drawing/2014/main" id="{C5060799-28BF-BA03-69FD-F2B32180149C}"/>
              </a:ext>
            </a:extLst>
          </p:cNvPr>
          <p:cNvSpPr>
            <a:spLocks noGrp="1"/>
          </p:cNvSpPr>
          <p:nvPr>
            <p:ph idx="1"/>
          </p:nvPr>
        </p:nvSpPr>
        <p:spPr>
          <a:xfrm>
            <a:off x="838199" y="1325594"/>
            <a:ext cx="10515600" cy="1261524"/>
          </a:xfrm>
        </p:spPr>
        <p:txBody>
          <a:bodyPr>
            <a:normAutofit fontScale="92500" lnSpcReduction="10000"/>
          </a:bodyPr>
          <a:lstStyle/>
          <a:p>
            <a:pPr marL="0" indent="0" algn="ctr">
              <a:lnSpc>
                <a:spcPct val="100000"/>
              </a:lnSpc>
              <a:buNone/>
            </a:pPr>
            <a:r>
              <a:rPr lang="en-CA" sz="2400" dirty="0">
                <a:latin typeface="Arial Rounded MT Bold" panose="020F0704030504030204" pitchFamily="34" charset="0"/>
              </a:rPr>
              <a:t>customercare@npdproducts.com</a:t>
            </a:r>
          </a:p>
          <a:p>
            <a:pPr marL="0" indent="0" algn="ctr">
              <a:lnSpc>
                <a:spcPct val="100000"/>
              </a:lnSpc>
              <a:buNone/>
            </a:pPr>
            <a:r>
              <a:rPr lang="en-CA" sz="2400" dirty="0">
                <a:latin typeface="Arial Rounded MT Bold" panose="020F0704030504030204" pitchFamily="34" charset="0"/>
              </a:rPr>
              <a:t>877-734-0932</a:t>
            </a:r>
          </a:p>
          <a:p>
            <a:pPr marL="0" indent="0" algn="ctr">
              <a:lnSpc>
                <a:spcPct val="100000"/>
              </a:lnSpc>
              <a:buNone/>
            </a:pPr>
            <a:r>
              <a:rPr lang="en-CA" sz="2400" dirty="0">
                <a:latin typeface="Arial Rounded MT Bold" panose="020F0704030504030204" pitchFamily="34" charset="0"/>
              </a:rPr>
              <a:t>www.npdproducts.com</a:t>
            </a:r>
          </a:p>
        </p:txBody>
      </p:sp>
      <p:pic>
        <p:nvPicPr>
          <p:cNvPr id="12" name="Picture 11" descr="A picture containing indoor, kitchen appliance&#10;&#10;Description automatically generated">
            <a:extLst>
              <a:ext uri="{FF2B5EF4-FFF2-40B4-BE49-F238E27FC236}">
                <a16:creationId xmlns:a16="http://schemas.microsoft.com/office/drawing/2014/main" id="{8EEEB634-117E-B6EA-C831-2659B992A5DB}"/>
              </a:ext>
            </a:extLst>
          </p:cNvPr>
          <p:cNvPicPr>
            <a:picLocks noChangeAspect="1"/>
          </p:cNvPicPr>
          <p:nvPr/>
        </p:nvPicPr>
        <p:blipFill rotWithShape="1">
          <a:blip r:embed="rId4">
            <a:extLst>
              <a:ext uri="{28A0092B-C50C-407E-A947-70E740481C1C}">
                <a14:useLocalDpi xmlns:a14="http://schemas.microsoft.com/office/drawing/2010/main" val="0"/>
              </a:ext>
            </a:extLst>
          </a:blip>
          <a:srcRect t="17569" b="12768"/>
          <a:stretch/>
        </p:blipFill>
        <p:spPr>
          <a:xfrm>
            <a:off x="3417377" y="2503721"/>
            <a:ext cx="5644542" cy="3027757"/>
          </a:xfrm>
          <a:prstGeom prst="rect">
            <a:avLst/>
          </a:prstGeom>
        </p:spPr>
      </p:pic>
      <p:sp>
        <p:nvSpPr>
          <p:cNvPr id="2" name="TextBox 1">
            <a:extLst>
              <a:ext uri="{FF2B5EF4-FFF2-40B4-BE49-F238E27FC236}">
                <a16:creationId xmlns:a16="http://schemas.microsoft.com/office/drawing/2014/main" id="{5FB64783-FD0D-E0CA-97C4-D208C578B270}"/>
              </a:ext>
            </a:extLst>
          </p:cNvPr>
          <p:cNvSpPr txBox="1"/>
          <p:nvPr/>
        </p:nvSpPr>
        <p:spPr>
          <a:xfrm>
            <a:off x="3556932" y="5531478"/>
            <a:ext cx="1107347" cy="253916"/>
          </a:xfrm>
          <a:prstGeom prst="rect">
            <a:avLst/>
          </a:prstGeom>
          <a:noFill/>
        </p:spPr>
        <p:txBody>
          <a:bodyPr wrap="square" rtlCol="0">
            <a:spAutoFit/>
          </a:bodyPr>
          <a:lstStyle/>
          <a:p>
            <a:r>
              <a:rPr lang="en-CA" sz="1050" dirty="0">
                <a:latin typeface="Arial Rounded MT Bold" panose="020F0704030504030204" pitchFamily="34" charset="0"/>
              </a:rPr>
              <a:t>$547.50 CAD</a:t>
            </a:r>
          </a:p>
        </p:txBody>
      </p:sp>
      <p:sp>
        <p:nvSpPr>
          <p:cNvPr id="3" name="TextBox 2">
            <a:extLst>
              <a:ext uri="{FF2B5EF4-FFF2-40B4-BE49-F238E27FC236}">
                <a16:creationId xmlns:a16="http://schemas.microsoft.com/office/drawing/2014/main" id="{90AC6D1A-A4E2-CEB3-C7F3-9D05ED2F9CF9}"/>
              </a:ext>
            </a:extLst>
          </p:cNvPr>
          <p:cNvSpPr txBox="1"/>
          <p:nvPr/>
        </p:nvSpPr>
        <p:spPr>
          <a:xfrm>
            <a:off x="4843746" y="5531478"/>
            <a:ext cx="1107347" cy="253916"/>
          </a:xfrm>
          <a:prstGeom prst="rect">
            <a:avLst/>
          </a:prstGeom>
          <a:noFill/>
        </p:spPr>
        <p:txBody>
          <a:bodyPr wrap="square" rtlCol="0">
            <a:spAutoFit/>
          </a:bodyPr>
          <a:lstStyle/>
          <a:p>
            <a:r>
              <a:rPr lang="en-CA" sz="1050" dirty="0">
                <a:latin typeface="Arial Rounded MT Bold" panose="020F0704030504030204" pitchFamily="34" charset="0"/>
              </a:rPr>
              <a:t>$598.75 CAD</a:t>
            </a:r>
          </a:p>
        </p:txBody>
      </p:sp>
      <p:sp>
        <p:nvSpPr>
          <p:cNvPr id="6" name="TextBox 5">
            <a:extLst>
              <a:ext uri="{FF2B5EF4-FFF2-40B4-BE49-F238E27FC236}">
                <a16:creationId xmlns:a16="http://schemas.microsoft.com/office/drawing/2014/main" id="{B7B3D48D-BCA4-5FDF-D69C-55E509D3B413}"/>
              </a:ext>
            </a:extLst>
          </p:cNvPr>
          <p:cNvSpPr txBox="1"/>
          <p:nvPr/>
        </p:nvSpPr>
        <p:spPr>
          <a:xfrm>
            <a:off x="6172505" y="5531478"/>
            <a:ext cx="1107347" cy="253916"/>
          </a:xfrm>
          <a:prstGeom prst="rect">
            <a:avLst/>
          </a:prstGeom>
          <a:noFill/>
        </p:spPr>
        <p:txBody>
          <a:bodyPr wrap="square" rtlCol="0">
            <a:spAutoFit/>
          </a:bodyPr>
          <a:lstStyle/>
          <a:p>
            <a:r>
              <a:rPr lang="en-CA" sz="1050" dirty="0">
                <a:latin typeface="Arial Rounded MT Bold" panose="020F0704030504030204" pitchFamily="34" charset="0"/>
              </a:rPr>
              <a:t>$624.95 CAD</a:t>
            </a:r>
          </a:p>
        </p:txBody>
      </p:sp>
      <p:sp>
        <p:nvSpPr>
          <p:cNvPr id="7" name="TextBox 6">
            <a:extLst>
              <a:ext uri="{FF2B5EF4-FFF2-40B4-BE49-F238E27FC236}">
                <a16:creationId xmlns:a16="http://schemas.microsoft.com/office/drawing/2014/main" id="{59226037-B65D-8F80-4133-96C3C0A9517D}"/>
              </a:ext>
            </a:extLst>
          </p:cNvPr>
          <p:cNvSpPr txBox="1"/>
          <p:nvPr/>
        </p:nvSpPr>
        <p:spPr>
          <a:xfrm>
            <a:off x="7615871" y="5531478"/>
            <a:ext cx="1107347" cy="253916"/>
          </a:xfrm>
          <a:prstGeom prst="rect">
            <a:avLst/>
          </a:prstGeom>
          <a:noFill/>
        </p:spPr>
        <p:txBody>
          <a:bodyPr wrap="square" rtlCol="0">
            <a:spAutoFit/>
          </a:bodyPr>
          <a:lstStyle/>
          <a:p>
            <a:r>
              <a:rPr lang="en-CA" sz="1050" dirty="0">
                <a:latin typeface="Arial Rounded MT Bold" panose="020F0704030504030204" pitchFamily="34" charset="0"/>
              </a:rPr>
              <a:t>$969.00 CAD</a:t>
            </a:r>
          </a:p>
        </p:txBody>
      </p:sp>
    </p:spTree>
    <p:extLst>
      <p:ext uri="{BB962C8B-B14F-4D97-AF65-F5344CB8AC3E}">
        <p14:creationId xmlns:p14="http://schemas.microsoft.com/office/powerpoint/2010/main" val="150772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hlinkClick r:id="rId2" action="ppaction://hlinkfile"/>
            <a:extLst>
              <a:ext uri="{FF2B5EF4-FFF2-40B4-BE49-F238E27FC236}">
                <a16:creationId xmlns:a16="http://schemas.microsoft.com/office/drawing/2014/main" id="{E16D3CFA-8B84-A9C4-8C5B-C0FACCDEE0A3}"/>
              </a:ext>
            </a:extLst>
          </p:cNvPr>
          <p:cNvSpPr txBox="1">
            <a:spLocks/>
          </p:cNvSpPr>
          <p:nvPr/>
        </p:nvSpPr>
        <p:spPr>
          <a:xfrm>
            <a:off x="838200" y="424137"/>
            <a:ext cx="10909640" cy="54721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rgbClr val="005CA7"/>
                </a:solidFill>
                <a:latin typeface="Arial Rounded MT Bold" panose="020F0704030504030204" pitchFamily="34" charset="0"/>
              </a:rPr>
              <a:t>E Series Applicator Features</a:t>
            </a:r>
          </a:p>
        </p:txBody>
      </p:sp>
      <p:cxnSp>
        <p:nvCxnSpPr>
          <p:cNvPr id="7" name="Straight Connector 6">
            <a:extLst>
              <a:ext uri="{FF2B5EF4-FFF2-40B4-BE49-F238E27FC236}">
                <a16:creationId xmlns:a16="http://schemas.microsoft.com/office/drawing/2014/main" id="{03236AFD-B3A4-0222-20D2-A98C70C61B62}"/>
              </a:ext>
            </a:extLst>
          </p:cNvPr>
          <p:cNvCxnSpPr>
            <a:cxnSpLocks/>
          </p:cNvCxnSpPr>
          <p:nvPr/>
        </p:nvCxnSpPr>
        <p:spPr>
          <a:xfrm>
            <a:off x="951722" y="971353"/>
            <a:ext cx="557693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C6C988AD-DE7E-04C0-BB90-46F98D34539C}"/>
              </a:ext>
            </a:extLst>
          </p:cNvPr>
          <p:cNvSpPr txBox="1">
            <a:spLocks/>
          </p:cNvSpPr>
          <p:nvPr/>
        </p:nvSpPr>
        <p:spPr>
          <a:xfrm>
            <a:off x="951721" y="1304392"/>
            <a:ext cx="10021229" cy="4555317"/>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70000"/>
              </a:lnSpc>
              <a:buFont typeface="Symbol" panose="05050102010706020507" pitchFamily="18" charset="2"/>
              <a:buChar char=""/>
            </a:pPr>
            <a:r>
              <a:rPr lang="en-CA" sz="1800" dirty="0">
                <a:effectLst/>
                <a:latin typeface="Arial Rounded MT Bold" panose="020F0704030504030204" pitchFamily="34" charset="0"/>
                <a:ea typeface="Calibri" panose="020F0502020204030204" pitchFamily="34" charset="0"/>
                <a:cs typeface="Arial" panose="020B0604020202020204" pitchFamily="34" charset="0"/>
              </a:rPr>
              <a:t>Provide application equipment that provides consistent replication for chemical application volumes. Factors:</a:t>
            </a:r>
            <a:r>
              <a:rPr lang="en-CA" sz="1800" b="1" dirty="0">
                <a:effectLst/>
                <a:latin typeface="Arial Rounded MT Bold" panose="020F0704030504030204" pitchFamily="34" charset="0"/>
                <a:ea typeface="Calibri" panose="020F0502020204030204" pitchFamily="34" charset="0"/>
                <a:cs typeface="Arial" panose="020B0604020202020204" pitchFamily="34" charset="0"/>
              </a:rPr>
              <a:t> Pump, Electronic Circuit Boards, Battery Reliability.</a:t>
            </a:r>
          </a:p>
          <a:p>
            <a:pPr marL="342900" lvl="0" indent="-342900">
              <a:lnSpc>
                <a:spcPct val="170000"/>
              </a:lnSpc>
              <a:buFont typeface="Symbol" panose="05050102010706020507" pitchFamily="18" charset="2"/>
              <a:buChar char=""/>
            </a:pPr>
            <a:r>
              <a:rPr lang="en-CA" sz="1800" dirty="0">
                <a:effectLst/>
                <a:latin typeface="Arial Rounded MT Bold" panose="020F0704030504030204" pitchFamily="34" charset="0"/>
                <a:ea typeface="Calibri" panose="020F0502020204030204" pitchFamily="34" charset="0"/>
                <a:cs typeface="Arial" panose="020B0604020202020204" pitchFamily="34" charset="0"/>
              </a:rPr>
              <a:t>Provide the tools (Spray Tips) to meter out the chemical volumes as per label instructions. Factors: </a:t>
            </a:r>
            <a:r>
              <a:rPr lang="en-CA" sz="1800" b="1" dirty="0">
                <a:effectLst/>
                <a:latin typeface="Arial Rounded MT Bold" panose="020F0704030504030204" pitchFamily="34" charset="0"/>
                <a:ea typeface="Calibri" panose="020F0502020204030204" pitchFamily="34" charset="0"/>
                <a:cs typeface="Arial" panose="020B0604020202020204" pitchFamily="34" charset="0"/>
              </a:rPr>
              <a:t>Misting, Fan, Pine, Cone. Brass, Stainless Steel, 11/16 standard industry threads.</a:t>
            </a:r>
          </a:p>
          <a:p>
            <a:pPr marL="342900" lvl="0" indent="-342900">
              <a:lnSpc>
                <a:spcPct val="170000"/>
              </a:lnSpc>
              <a:buFont typeface="Symbol" panose="05050102010706020507" pitchFamily="18" charset="2"/>
              <a:buChar char=""/>
            </a:pPr>
            <a:r>
              <a:rPr lang="en-CA" sz="1800" dirty="0">
                <a:effectLst/>
                <a:latin typeface="Arial Rounded MT Bold" panose="020F0704030504030204" pitchFamily="34" charset="0"/>
                <a:ea typeface="Calibri" panose="020F0502020204030204" pitchFamily="34" charset="0"/>
                <a:cs typeface="Arial" panose="020B0604020202020204" pitchFamily="34" charset="0"/>
              </a:rPr>
              <a:t>Calibratable applicators, </a:t>
            </a:r>
            <a:r>
              <a:rPr lang="en-CA" sz="1800" b="1" dirty="0">
                <a:effectLst/>
                <a:latin typeface="Arial Rounded MT Bold" panose="020F0704030504030204" pitchFamily="34" charset="0"/>
                <a:ea typeface="Calibri" panose="020F0502020204030204" pitchFamily="34" charset="0"/>
                <a:cs typeface="Arial" panose="020B0604020202020204" pitchFamily="34" charset="0"/>
              </a:rPr>
              <a:t>balance of training </a:t>
            </a:r>
            <a:r>
              <a:rPr lang="en-CA" sz="1800" dirty="0">
                <a:effectLst/>
                <a:latin typeface="Arial Rounded MT Bold" panose="020F0704030504030204" pitchFamily="34" charset="0"/>
                <a:ea typeface="Calibri" panose="020F0502020204030204" pitchFamily="34" charset="0"/>
                <a:cs typeface="Arial" panose="020B0604020202020204" pitchFamily="34" charset="0"/>
              </a:rPr>
              <a:t>required is to demonstrate the speed of chemical application by the operating technician.</a:t>
            </a:r>
          </a:p>
          <a:p>
            <a:pPr marL="342900" lvl="0" indent="-342900">
              <a:lnSpc>
                <a:spcPct val="170000"/>
              </a:lnSpc>
              <a:buFont typeface="Symbol" panose="05050102010706020507" pitchFamily="18" charset="2"/>
              <a:buChar char=""/>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Provide the first </a:t>
            </a:r>
            <a:r>
              <a:rPr lang="en-US" sz="1800" b="1" dirty="0">
                <a:effectLst/>
                <a:latin typeface="Arial Rounded MT Bold" panose="020F0704030504030204" pitchFamily="34" charset="0"/>
                <a:ea typeface="Calibri" panose="020F0502020204030204" pitchFamily="34" charset="0"/>
                <a:cs typeface="Arial" panose="020B0604020202020204" pitchFamily="34" charset="0"/>
              </a:rPr>
              <a:t>3</a:t>
            </a:r>
            <a:r>
              <a:rPr lang="en-US" sz="1800" b="1" baseline="30000" dirty="0">
                <a:effectLst/>
                <a:latin typeface="Arial Rounded MT Bold" panose="020F0704030504030204" pitchFamily="34" charset="0"/>
                <a:ea typeface="Calibri" panose="020F0502020204030204" pitchFamily="34" charset="0"/>
                <a:cs typeface="Arial" panose="020B0604020202020204" pitchFamily="34" charset="0"/>
              </a:rPr>
              <a:t>rd</a:t>
            </a:r>
            <a:r>
              <a:rPr lang="en-US" sz="1800" b="1" dirty="0">
                <a:effectLst/>
                <a:latin typeface="Arial Rounded MT Bold" panose="020F0704030504030204" pitchFamily="34" charset="0"/>
                <a:ea typeface="Calibri" panose="020F0502020204030204" pitchFamily="34" charset="0"/>
                <a:cs typeface="Arial" panose="020B0604020202020204" pitchFamily="34" charset="0"/>
              </a:rPr>
              <a:t> party Misting Droplet Analysis Report </a:t>
            </a:r>
            <a:r>
              <a:rPr lang="en-US" sz="1800" dirty="0">
                <a:effectLst/>
                <a:latin typeface="Arial Rounded MT Bold" panose="020F0704030504030204" pitchFamily="34" charset="0"/>
                <a:ea typeface="Calibri" panose="020F0502020204030204" pitchFamily="34" charset="0"/>
                <a:cs typeface="Arial" panose="020B0604020202020204" pitchFamily="34" charset="0"/>
              </a:rPr>
              <a:t>directed </a:t>
            </a:r>
            <a:r>
              <a:rPr lang="en-US" sz="1800" dirty="0">
                <a:latin typeface="Arial Rounded MT Bold" panose="020F0704030504030204" pitchFamily="34" charset="0"/>
                <a:ea typeface="Calibri" panose="020F0502020204030204" pitchFamily="34" charset="0"/>
                <a:cs typeface="Arial" panose="020B0604020202020204" pitchFamily="34" charset="0"/>
              </a:rPr>
              <a:t>for </a:t>
            </a:r>
            <a:r>
              <a:rPr lang="en-US" sz="1800" dirty="0">
                <a:effectLst/>
                <a:latin typeface="Arial Rounded MT Bold" panose="020F0704030504030204" pitchFamily="34" charset="0"/>
                <a:ea typeface="Calibri" panose="020F0502020204030204" pitchFamily="34" charset="0"/>
                <a:cs typeface="Arial" panose="020B0604020202020204" pitchFamily="34" charset="0"/>
              </a:rPr>
              <a:t>Mosquito applications, showing our custom designed misting applicators performance has </a:t>
            </a:r>
            <a:r>
              <a:rPr lang="en-US" sz="1800" b="1" dirty="0">
                <a:effectLst/>
                <a:latin typeface="Arial Rounded MT Bold" panose="020F0704030504030204" pitchFamily="34" charset="0"/>
                <a:ea typeface="Calibri" panose="020F0502020204030204" pitchFamily="34" charset="0"/>
                <a:cs typeface="Arial" panose="020B0604020202020204" pitchFamily="34" charset="0"/>
              </a:rPr>
              <a:t>valuable assets</a:t>
            </a:r>
            <a:r>
              <a:rPr lang="en-US" sz="1800" dirty="0">
                <a:effectLst/>
                <a:latin typeface="Arial Rounded MT Bold" panose="020F0704030504030204" pitchFamily="34" charset="0"/>
                <a:ea typeface="Calibri" panose="020F0502020204030204" pitchFamily="34" charset="0"/>
                <a:cs typeface="Arial" panose="020B0604020202020204" pitchFamily="34" charset="0"/>
              </a:rPr>
              <a:t>. The complete system (Eliminator) is required for these results.</a:t>
            </a:r>
            <a:endParaRPr lang="en-CA" sz="1800" dirty="0">
              <a:effectLst/>
              <a:latin typeface="Arial Rounded MT Bold" panose="020F0704030504030204" pitchFamily="34" charset="0"/>
              <a:ea typeface="Calibri" panose="020F0502020204030204" pitchFamily="34" charset="0"/>
              <a:cs typeface="Arial" panose="020B0604020202020204" pitchFamily="34" charset="0"/>
            </a:endParaRPr>
          </a:p>
          <a:p>
            <a:pPr marL="342900" lvl="0" indent="-342900">
              <a:lnSpc>
                <a:spcPct val="170000"/>
              </a:lnSpc>
              <a:buFont typeface="Symbol" panose="05050102010706020507" pitchFamily="18" charset="2"/>
              <a:buChar char=""/>
            </a:pPr>
            <a:r>
              <a:rPr lang="en-US" sz="1800" dirty="0">
                <a:effectLst/>
                <a:latin typeface="Arial Rounded MT Bold" panose="020F0704030504030204" pitchFamily="34" charset="0"/>
                <a:ea typeface="Calibri" panose="020F0502020204030204" pitchFamily="34" charset="0"/>
                <a:cs typeface="Arial" panose="020B0604020202020204" pitchFamily="34" charset="0"/>
              </a:rPr>
              <a:t>Total backpack system Water loaded is 28.5 lbs. Based on 2.5 Gallon models. </a:t>
            </a:r>
            <a:r>
              <a:rPr lang="en-US" sz="1800" b="1" dirty="0">
                <a:effectLst/>
                <a:latin typeface="Arial Rounded MT Bold" panose="020F0704030504030204" pitchFamily="34" charset="0"/>
                <a:ea typeface="Calibri" panose="020F0502020204030204" pitchFamily="34" charset="0"/>
                <a:cs typeface="Arial" panose="020B0604020202020204" pitchFamily="34" charset="0"/>
              </a:rPr>
              <a:t>Meets Guideline for Maximum Handling Loads.</a:t>
            </a:r>
            <a:endParaRPr lang="en-CA" sz="1800" b="1" dirty="0">
              <a:effectLst/>
              <a:latin typeface="Arial Rounded MT Bold" panose="020F070403050403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70C1C87-EB62-F939-BF6B-FEAEEF3FD0F7}"/>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26AA3851-1EEF-1242-F316-C9F9A20B7DC9}"/>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descr="A picture containing text, clipart&#10;&#10;Description automatically generated">
            <a:extLst>
              <a:ext uri="{FF2B5EF4-FFF2-40B4-BE49-F238E27FC236}">
                <a16:creationId xmlns:a16="http://schemas.microsoft.com/office/drawing/2014/main" id="{23134FC8-B639-6C6B-E1BB-43190C5E3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spTree>
    <p:extLst>
      <p:ext uri="{BB962C8B-B14F-4D97-AF65-F5344CB8AC3E}">
        <p14:creationId xmlns:p14="http://schemas.microsoft.com/office/powerpoint/2010/main" val="346953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hlinkClick r:id="rId3" action="ppaction://hlinkfile"/>
            <a:extLst>
              <a:ext uri="{FF2B5EF4-FFF2-40B4-BE49-F238E27FC236}">
                <a16:creationId xmlns:a16="http://schemas.microsoft.com/office/drawing/2014/main" id="{E16D3CFA-8B84-A9C4-8C5B-C0FACCDEE0A3}"/>
              </a:ext>
            </a:extLst>
          </p:cNvPr>
          <p:cNvSpPr txBox="1">
            <a:spLocks/>
          </p:cNvSpPr>
          <p:nvPr/>
        </p:nvSpPr>
        <p:spPr>
          <a:xfrm>
            <a:off x="838200" y="424137"/>
            <a:ext cx="10909640" cy="54721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rgbClr val="005CA7"/>
                </a:solidFill>
                <a:latin typeface="Arial Rounded MT Bold" panose="020F0704030504030204" pitchFamily="34" charset="0"/>
              </a:rPr>
              <a:t>Backpack Applicator Features</a:t>
            </a:r>
          </a:p>
        </p:txBody>
      </p:sp>
      <p:cxnSp>
        <p:nvCxnSpPr>
          <p:cNvPr id="7" name="Straight Connector 6">
            <a:extLst>
              <a:ext uri="{FF2B5EF4-FFF2-40B4-BE49-F238E27FC236}">
                <a16:creationId xmlns:a16="http://schemas.microsoft.com/office/drawing/2014/main" id="{03236AFD-B3A4-0222-20D2-A98C70C61B62}"/>
              </a:ext>
            </a:extLst>
          </p:cNvPr>
          <p:cNvCxnSpPr>
            <a:cxnSpLocks/>
          </p:cNvCxnSpPr>
          <p:nvPr/>
        </p:nvCxnSpPr>
        <p:spPr>
          <a:xfrm>
            <a:off x="951722" y="971353"/>
            <a:ext cx="588303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C6C988AD-DE7E-04C0-BB90-46F98D34539C}"/>
              </a:ext>
            </a:extLst>
          </p:cNvPr>
          <p:cNvSpPr txBox="1">
            <a:spLocks/>
          </p:cNvSpPr>
          <p:nvPr/>
        </p:nvSpPr>
        <p:spPr>
          <a:xfrm>
            <a:off x="951721" y="1304392"/>
            <a:ext cx="10167699" cy="45553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70000"/>
              </a:lnSpc>
              <a:buFont typeface="Symbol" panose="05050102010706020507" pitchFamily="18" charset="2"/>
              <a:buChar char=""/>
            </a:pPr>
            <a:r>
              <a:rPr lang="en-US" sz="1500" dirty="0">
                <a:effectLst/>
                <a:latin typeface="Arial Rounded MT Bold" panose="020F0704030504030204" pitchFamily="34" charset="0"/>
                <a:ea typeface="Calibri" panose="020F0502020204030204" pitchFamily="34" charset="0"/>
                <a:cs typeface="Arial" panose="020B0604020202020204" pitchFamily="34" charset="0"/>
              </a:rPr>
              <a:t>Designed for </a:t>
            </a:r>
            <a:r>
              <a:rPr lang="en-US" sz="1500" b="1" dirty="0">
                <a:effectLst/>
                <a:latin typeface="Arial Rounded MT Bold" panose="020F0704030504030204" pitchFamily="34" charset="0"/>
                <a:ea typeface="Calibri" panose="020F0502020204030204" pitchFamily="34" charset="0"/>
                <a:cs typeface="Arial" panose="020B0604020202020204" pitchFamily="34" charset="0"/>
              </a:rPr>
              <a:t>exterior and interior application </a:t>
            </a:r>
            <a:r>
              <a:rPr lang="en-US" sz="1500" dirty="0">
                <a:effectLst/>
                <a:latin typeface="Arial Rounded MT Bold" panose="020F0704030504030204" pitchFamily="34" charset="0"/>
                <a:ea typeface="Calibri" panose="020F0502020204030204" pitchFamily="34" charset="0"/>
                <a:cs typeface="Arial" panose="020B0604020202020204" pitchFamily="34" charset="0"/>
              </a:rPr>
              <a:t>pressures and output rates. The E Series 1 Gallon model provides same features as the 2.5 </a:t>
            </a:r>
            <a:r>
              <a:rPr lang="en-US" sz="1500" dirty="0">
                <a:latin typeface="Arial Rounded MT Bold" panose="020F0704030504030204" pitchFamily="34" charset="0"/>
                <a:ea typeface="Calibri" panose="020F0502020204030204" pitchFamily="34" charset="0"/>
                <a:cs typeface="Arial" panose="020B0604020202020204" pitchFamily="34" charset="0"/>
              </a:rPr>
              <a:t>b</a:t>
            </a:r>
            <a:r>
              <a:rPr lang="en-US" sz="1500" dirty="0">
                <a:effectLst/>
                <a:latin typeface="Arial Rounded MT Bold" panose="020F0704030504030204" pitchFamily="34" charset="0"/>
                <a:ea typeface="Calibri" panose="020F0502020204030204" pitchFamily="34" charset="0"/>
                <a:cs typeface="Arial" panose="020B0604020202020204" pitchFamily="34" charset="0"/>
              </a:rPr>
              <a:t>ut is designed for interior applicators because of its light weight and size.  </a:t>
            </a:r>
            <a:endParaRPr lang="en-CA" sz="1500" dirty="0">
              <a:effectLst/>
              <a:latin typeface="Arial Rounded MT Bold" panose="020F0704030504030204" pitchFamily="34" charset="0"/>
              <a:ea typeface="Calibri" panose="020F0502020204030204" pitchFamily="34" charset="0"/>
              <a:cs typeface="Arial" panose="020B0604020202020204" pitchFamily="34" charset="0"/>
            </a:endParaRPr>
          </a:p>
          <a:p>
            <a:pPr marL="342900" lvl="0" indent="-342900">
              <a:lnSpc>
                <a:spcPct val="170000"/>
              </a:lnSpc>
              <a:buFont typeface="Symbol" panose="05050102010706020507" pitchFamily="18" charset="2"/>
              <a:buChar char=""/>
            </a:pPr>
            <a:r>
              <a:rPr lang="en-US" sz="1500" dirty="0">
                <a:effectLst/>
                <a:latin typeface="Arial Rounded MT Bold" panose="020F0704030504030204" pitchFamily="34" charset="0"/>
                <a:ea typeface="Calibri" panose="020F0502020204030204" pitchFamily="34" charset="0"/>
                <a:cs typeface="Arial" panose="020B0604020202020204" pitchFamily="34" charset="0"/>
              </a:rPr>
              <a:t>Operating cost based on 3 years (720 working days) is less than $1.00 a day. </a:t>
            </a:r>
            <a:endParaRPr lang="en-CA" sz="1500" dirty="0">
              <a:effectLst/>
              <a:latin typeface="Arial Rounded MT Bold" panose="020F0704030504030204" pitchFamily="34" charset="0"/>
              <a:ea typeface="Calibri" panose="020F0502020204030204" pitchFamily="34" charset="0"/>
              <a:cs typeface="Arial" panose="020B0604020202020204" pitchFamily="34" charset="0"/>
            </a:endParaRPr>
          </a:p>
          <a:p>
            <a:pPr marL="342900" lvl="0" indent="-342900">
              <a:lnSpc>
                <a:spcPct val="170000"/>
              </a:lnSpc>
              <a:buFont typeface="Symbol" panose="05050102010706020507" pitchFamily="18" charset="2"/>
              <a:buChar char=""/>
            </a:pPr>
            <a:r>
              <a:rPr lang="en-US" sz="1500" dirty="0">
                <a:effectLst/>
                <a:latin typeface="Arial Rounded MT Bold" panose="020F0704030504030204" pitchFamily="34" charset="0"/>
                <a:ea typeface="Calibri" panose="020F0502020204030204" pitchFamily="34" charset="0"/>
                <a:cs typeface="Arial" panose="020B0604020202020204" pitchFamily="34" charset="0"/>
              </a:rPr>
              <a:t>Demonstration and repair videos provided.</a:t>
            </a:r>
            <a:endParaRPr lang="en-CA" sz="1500" dirty="0">
              <a:effectLst/>
              <a:latin typeface="Arial Rounded MT Bold" panose="020F0704030504030204" pitchFamily="34" charset="0"/>
              <a:ea typeface="Calibri" panose="020F0502020204030204" pitchFamily="34" charset="0"/>
              <a:cs typeface="Arial" panose="020B0604020202020204" pitchFamily="34" charset="0"/>
            </a:endParaRPr>
          </a:p>
          <a:p>
            <a:pPr marL="342900" lvl="0" indent="-342900">
              <a:lnSpc>
                <a:spcPct val="170000"/>
              </a:lnSpc>
              <a:buFont typeface="Symbol" panose="05050102010706020507" pitchFamily="18" charset="2"/>
              <a:buChar char=""/>
            </a:pPr>
            <a:r>
              <a:rPr lang="en-US" sz="1500" dirty="0">
                <a:effectLst/>
                <a:latin typeface="Arial Rounded MT Bold" panose="020F0704030504030204" pitchFamily="34" charset="0"/>
                <a:ea typeface="Calibri" panose="020F0502020204030204" pitchFamily="34" charset="0"/>
                <a:cs typeface="Arial" panose="020B0604020202020204" pitchFamily="34" charset="0"/>
              </a:rPr>
              <a:t>Video Training Studio (4 camera 1500 sq ft.)</a:t>
            </a:r>
            <a:endParaRPr lang="en-CA" sz="1500" dirty="0">
              <a:effectLst/>
              <a:latin typeface="Arial Rounded MT Bold" panose="020F070403050403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70C1C87-EB62-F939-BF6B-FEAEEF3FD0F7}"/>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26AA3851-1EEF-1242-F316-C9F9A20B7DC9}"/>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descr="A picture containing text, clipart&#10;&#10;Description automatically generated">
            <a:extLst>
              <a:ext uri="{FF2B5EF4-FFF2-40B4-BE49-F238E27FC236}">
                <a16:creationId xmlns:a16="http://schemas.microsoft.com/office/drawing/2014/main" id="{23134FC8-B639-6C6B-E1BB-43190C5E3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pic>
        <p:nvPicPr>
          <p:cNvPr id="2" name="Online Media 1" title="NPD Studio Sizzle">
            <a:hlinkClick r:id="" action="ppaction://media"/>
            <a:extLst>
              <a:ext uri="{FF2B5EF4-FFF2-40B4-BE49-F238E27FC236}">
                <a16:creationId xmlns:a16="http://schemas.microsoft.com/office/drawing/2014/main" id="{C59FFC09-6BC5-C315-21BA-FB69B1C5DD42}"/>
              </a:ext>
            </a:extLst>
          </p:cNvPr>
          <p:cNvPicPr>
            <a:picLocks noRot="1" noChangeAspect="1"/>
          </p:cNvPicPr>
          <p:nvPr>
            <a:videoFile r:link="rId1"/>
          </p:nvPr>
        </p:nvPicPr>
        <p:blipFill>
          <a:blip r:embed="rId5"/>
          <a:stretch>
            <a:fillRect/>
          </a:stretch>
        </p:blipFill>
        <p:spPr>
          <a:xfrm>
            <a:off x="6159358" y="3582050"/>
            <a:ext cx="4427548" cy="2494393"/>
          </a:xfrm>
          <a:prstGeom prst="rect">
            <a:avLst/>
          </a:prstGeom>
        </p:spPr>
      </p:pic>
    </p:spTree>
    <p:extLst>
      <p:ext uri="{BB962C8B-B14F-4D97-AF65-F5344CB8AC3E}">
        <p14:creationId xmlns:p14="http://schemas.microsoft.com/office/powerpoint/2010/main" val="226080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hlinkClick r:id="rId2" action="ppaction://hlinkfile"/>
            <a:extLst>
              <a:ext uri="{FF2B5EF4-FFF2-40B4-BE49-F238E27FC236}">
                <a16:creationId xmlns:a16="http://schemas.microsoft.com/office/drawing/2014/main" id="{E16D3CFA-8B84-A9C4-8C5B-C0FACCDEE0A3}"/>
              </a:ext>
            </a:extLst>
          </p:cNvPr>
          <p:cNvSpPr txBox="1">
            <a:spLocks/>
          </p:cNvSpPr>
          <p:nvPr/>
        </p:nvSpPr>
        <p:spPr>
          <a:xfrm>
            <a:off x="838200" y="424137"/>
            <a:ext cx="10909640" cy="54721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rgbClr val="005CA7"/>
                </a:solidFill>
                <a:latin typeface="Arial Rounded MT Bold" panose="020F0704030504030204" pitchFamily="34" charset="0"/>
              </a:rPr>
              <a:t>Backpack Applicator Features</a:t>
            </a:r>
          </a:p>
        </p:txBody>
      </p:sp>
      <p:cxnSp>
        <p:nvCxnSpPr>
          <p:cNvPr id="7" name="Straight Connector 6">
            <a:extLst>
              <a:ext uri="{FF2B5EF4-FFF2-40B4-BE49-F238E27FC236}">
                <a16:creationId xmlns:a16="http://schemas.microsoft.com/office/drawing/2014/main" id="{03236AFD-B3A4-0222-20D2-A98C70C61B62}"/>
              </a:ext>
            </a:extLst>
          </p:cNvPr>
          <p:cNvCxnSpPr>
            <a:cxnSpLocks/>
          </p:cNvCxnSpPr>
          <p:nvPr/>
        </p:nvCxnSpPr>
        <p:spPr>
          <a:xfrm>
            <a:off x="951722" y="971353"/>
            <a:ext cx="588303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C6C988AD-DE7E-04C0-BB90-46F98D34539C}"/>
              </a:ext>
            </a:extLst>
          </p:cNvPr>
          <p:cNvSpPr txBox="1">
            <a:spLocks/>
          </p:cNvSpPr>
          <p:nvPr/>
        </p:nvSpPr>
        <p:spPr>
          <a:xfrm>
            <a:off x="951721" y="1304392"/>
            <a:ext cx="10167699" cy="45553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70000"/>
              </a:lnSpc>
              <a:buFont typeface="Symbol" panose="05050102010706020507" pitchFamily="18" charset="2"/>
              <a:buChar char=""/>
            </a:pPr>
            <a:r>
              <a:rPr lang="en-US" sz="1500" dirty="0">
                <a:effectLst/>
                <a:latin typeface="Arial Rounded MT Bold" panose="020F0704030504030204" pitchFamily="34" charset="0"/>
                <a:ea typeface="Calibri" panose="020F0502020204030204" pitchFamily="34" charset="0"/>
                <a:cs typeface="Arial" panose="020B0604020202020204" pitchFamily="34" charset="0"/>
              </a:rPr>
              <a:t>Provide a </a:t>
            </a:r>
            <a:r>
              <a:rPr lang="en-US" sz="1500" b="1" dirty="0">
                <a:effectLst/>
                <a:latin typeface="Arial Rounded MT Bold" panose="020F0704030504030204" pitchFamily="34" charset="0"/>
                <a:ea typeface="Calibri" panose="020F0502020204030204" pitchFamily="34" charset="0"/>
                <a:cs typeface="Arial" panose="020B0604020202020204" pitchFamily="34" charset="0"/>
              </a:rPr>
              <a:t>cost-effective maintenance system</a:t>
            </a:r>
            <a:r>
              <a:rPr lang="en-US" sz="1500" dirty="0">
                <a:effectLst/>
                <a:latin typeface="Arial Rounded MT Bold" panose="020F0704030504030204" pitchFamily="34" charset="0"/>
                <a:ea typeface="Calibri" panose="020F0502020204030204" pitchFamily="34" charset="0"/>
                <a:cs typeface="Arial" panose="020B0604020202020204" pitchFamily="34" charset="0"/>
              </a:rPr>
              <a:t> that deals with equipment down time, freight costs, ease of installation at field level. </a:t>
            </a:r>
            <a:r>
              <a:rPr lang="en-US" sz="1500" b="1" dirty="0">
                <a:effectLst/>
                <a:latin typeface="Arial Rounded MT Bold" panose="020F0704030504030204" pitchFamily="34" charset="0"/>
                <a:ea typeface="Calibri" panose="020F0502020204030204" pitchFamily="34" charset="0"/>
                <a:cs typeface="Arial" panose="020B0604020202020204" pitchFamily="34" charset="0"/>
              </a:rPr>
              <a:t>Complete Operating System</a:t>
            </a:r>
            <a:r>
              <a:rPr lang="en-US" sz="1500" dirty="0">
                <a:effectLst/>
                <a:latin typeface="Arial Rounded MT Bold" panose="020F0704030504030204" pitchFamily="34" charset="0"/>
                <a:ea typeface="Calibri" panose="020F0502020204030204" pitchFamily="34" charset="0"/>
                <a:cs typeface="Arial" panose="020B0604020202020204" pitchFamily="34" charset="0"/>
              </a:rPr>
              <a:t> replacement, 20-minute installation, 100% up and running guarantee.</a:t>
            </a:r>
            <a:endParaRPr lang="en-CA" sz="1500" dirty="0">
              <a:effectLst/>
              <a:latin typeface="Arial Rounded MT Bold" panose="020F070403050403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70C1C87-EB62-F939-BF6B-FEAEEF3FD0F7}"/>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26AA3851-1EEF-1242-F316-C9F9A20B7DC9}"/>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descr="A picture containing text, clipart&#10;&#10;Description automatically generated">
            <a:extLst>
              <a:ext uri="{FF2B5EF4-FFF2-40B4-BE49-F238E27FC236}">
                <a16:creationId xmlns:a16="http://schemas.microsoft.com/office/drawing/2014/main" id="{23134FC8-B639-6C6B-E1BB-43190C5E3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pic>
        <p:nvPicPr>
          <p:cNvPr id="3" name="Picture 2" descr="A picture containing blue, stacked, engine&#10;&#10;Description automatically generated">
            <a:extLst>
              <a:ext uri="{FF2B5EF4-FFF2-40B4-BE49-F238E27FC236}">
                <a16:creationId xmlns:a16="http://schemas.microsoft.com/office/drawing/2014/main" id="{027D9E4D-E4E9-91D5-FA0E-34695F5482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0435" y="2106613"/>
            <a:ext cx="3753096" cy="3753096"/>
          </a:xfrm>
          <a:prstGeom prst="rect">
            <a:avLst/>
          </a:prstGeom>
        </p:spPr>
      </p:pic>
      <p:sp>
        <p:nvSpPr>
          <p:cNvPr id="4" name="Subtitle 2">
            <a:extLst>
              <a:ext uri="{FF2B5EF4-FFF2-40B4-BE49-F238E27FC236}">
                <a16:creationId xmlns:a16="http://schemas.microsoft.com/office/drawing/2014/main" id="{2BB47C0D-FD02-5A81-88F4-24301B1378C9}"/>
              </a:ext>
            </a:extLst>
          </p:cNvPr>
          <p:cNvSpPr txBox="1">
            <a:spLocks/>
          </p:cNvSpPr>
          <p:nvPr/>
        </p:nvSpPr>
        <p:spPr>
          <a:xfrm>
            <a:off x="4462970" y="3796791"/>
            <a:ext cx="1987465" cy="5472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1600" dirty="0">
                <a:latin typeface="Arial Rounded MT Bold" panose="020F0704030504030204" pitchFamily="34" charset="0"/>
              </a:rPr>
              <a:t>Operating System</a:t>
            </a:r>
          </a:p>
        </p:txBody>
      </p:sp>
    </p:spTree>
    <p:extLst>
      <p:ext uri="{BB962C8B-B14F-4D97-AF65-F5344CB8AC3E}">
        <p14:creationId xmlns:p14="http://schemas.microsoft.com/office/powerpoint/2010/main" val="387954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shape&#10;&#10;Description automatically generated">
            <a:extLst>
              <a:ext uri="{FF2B5EF4-FFF2-40B4-BE49-F238E27FC236}">
                <a16:creationId xmlns:a16="http://schemas.microsoft.com/office/drawing/2014/main" id="{485A9196-BA72-4ADB-31A2-0420F9CDD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489" y="1787646"/>
            <a:ext cx="4161026" cy="3133008"/>
          </a:xfrm>
          <a:prstGeom prst="rect">
            <a:avLst/>
          </a:prstGeom>
        </p:spPr>
      </p:pic>
      <p:pic>
        <p:nvPicPr>
          <p:cNvPr id="19" name="Picture 18">
            <a:extLst>
              <a:ext uri="{FF2B5EF4-FFF2-40B4-BE49-F238E27FC236}">
                <a16:creationId xmlns:a16="http://schemas.microsoft.com/office/drawing/2014/main" id="{94DFB0E9-9672-9026-5312-47D4C7F78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7088" y="517709"/>
            <a:ext cx="1927501" cy="1451295"/>
          </a:xfrm>
          <a:prstGeom prst="rect">
            <a:avLst/>
          </a:prstGeom>
        </p:spPr>
      </p:pic>
      <p:pic>
        <p:nvPicPr>
          <p:cNvPr id="8" name="Picture 7" descr="A close-up of a syringe&#10;&#10;Description automatically generated with medium confidence">
            <a:extLst>
              <a:ext uri="{FF2B5EF4-FFF2-40B4-BE49-F238E27FC236}">
                <a16:creationId xmlns:a16="http://schemas.microsoft.com/office/drawing/2014/main" id="{A919BE64-5B43-775F-5EC9-FA11D0B20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7920" y="4446097"/>
            <a:ext cx="2490831" cy="2490831"/>
          </a:xfrm>
          <a:prstGeom prst="rect">
            <a:avLst/>
          </a:prstGeom>
        </p:spPr>
      </p:pic>
      <p:sp>
        <p:nvSpPr>
          <p:cNvPr id="6" name="Title 1">
            <a:hlinkClick r:id="rId5" action="ppaction://hlinkfile"/>
            <a:extLst>
              <a:ext uri="{FF2B5EF4-FFF2-40B4-BE49-F238E27FC236}">
                <a16:creationId xmlns:a16="http://schemas.microsoft.com/office/drawing/2014/main" id="{E16D3CFA-8B84-A9C4-8C5B-C0FACCDEE0A3}"/>
              </a:ext>
            </a:extLst>
          </p:cNvPr>
          <p:cNvSpPr txBox="1">
            <a:spLocks/>
          </p:cNvSpPr>
          <p:nvPr/>
        </p:nvSpPr>
        <p:spPr>
          <a:xfrm>
            <a:off x="838200" y="424137"/>
            <a:ext cx="10909640" cy="54721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rgbClr val="005CA7"/>
                </a:solidFill>
                <a:latin typeface="Arial Rounded MT Bold" panose="020F0704030504030204" pitchFamily="34" charset="0"/>
              </a:rPr>
              <a:t>Telescoping Spray Wand</a:t>
            </a:r>
          </a:p>
        </p:txBody>
      </p:sp>
      <p:cxnSp>
        <p:nvCxnSpPr>
          <p:cNvPr id="7" name="Straight Connector 6">
            <a:extLst>
              <a:ext uri="{FF2B5EF4-FFF2-40B4-BE49-F238E27FC236}">
                <a16:creationId xmlns:a16="http://schemas.microsoft.com/office/drawing/2014/main" id="{03236AFD-B3A4-0222-20D2-A98C70C61B62}"/>
              </a:ext>
            </a:extLst>
          </p:cNvPr>
          <p:cNvCxnSpPr/>
          <p:nvPr/>
        </p:nvCxnSpPr>
        <p:spPr>
          <a:xfrm>
            <a:off x="951722" y="971353"/>
            <a:ext cx="319107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C6C988AD-DE7E-04C0-BB90-46F98D34539C}"/>
              </a:ext>
            </a:extLst>
          </p:cNvPr>
          <p:cNvSpPr txBox="1">
            <a:spLocks/>
          </p:cNvSpPr>
          <p:nvPr/>
        </p:nvSpPr>
        <p:spPr>
          <a:xfrm>
            <a:off x="951722" y="1304392"/>
            <a:ext cx="6153754" cy="49705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70000"/>
              </a:lnSpc>
              <a:buNone/>
            </a:pPr>
            <a:r>
              <a:rPr lang="en-CA" sz="1500" b="1" dirty="0">
                <a:effectLst/>
                <a:latin typeface="Arial" panose="020B0604020202020204" pitchFamily="34" charset="0"/>
                <a:ea typeface="Calibri" panose="020F0502020204030204" pitchFamily="34" charset="0"/>
                <a:cs typeface="Arial" panose="020B0604020202020204" pitchFamily="34" charset="0"/>
              </a:rPr>
              <a:t>The Telescoping Wand Features </a:t>
            </a:r>
          </a:p>
          <a:p>
            <a:pPr>
              <a:lnSpc>
                <a:spcPct val="170000"/>
              </a:lnSpc>
            </a:pPr>
            <a:r>
              <a:rPr lang="en-CA" sz="1500" dirty="0">
                <a:effectLst/>
                <a:latin typeface="Arial" panose="020B0604020202020204" pitchFamily="34" charset="0"/>
                <a:ea typeface="Calibri" panose="020F0502020204030204" pitchFamily="34" charset="0"/>
                <a:cs typeface="Arial" panose="020B0604020202020204" pitchFamily="34" charset="0"/>
              </a:rPr>
              <a:t>SS tubing is thick for rough service </a:t>
            </a:r>
          </a:p>
          <a:p>
            <a:pPr>
              <a:lnSpc>
                <a:spcPct val="170000"/>
              </a:lnSpc>
            </a:pPr>
            <a:r>
              <a:rPr lang="en-CA" sz="1500" dirty="0">
                <a:effectLst/>
                <a:latin typeface="Arial" panose="020B0604020202020204" pitchFamily="34" charset="0"/>
                <a:ea typeface="Calibri" panose="020F0502020204030204" pitchFamily="34" charset="0"/>
                <a:cs typeface="Arial" panose="020B0604020202020204" pitchFamily="34" charset="0"/>
              </a:rPr>
              <a:t>Telescoping Adjustment </a:t>
            </a:r>
            <a:r>
              <a:rPr lang="en-CA" sz="1100" dirty="0">
                <a:effectLst/>
                <a:latin typeface="Arial" panose="020B0604020202020204" pitchFamily="34" charset="0"/>
                <a:ea typeface="Calibri" panose="020F0502020204030204" pitchFamily="34" charset="0"/>
                <a:cs typeface="Arial" panose="020B0604020202020204" pitchFamily="34" charset="0"/>
              </a:rPr>
              <a:t>Heavy Duty and Standard Service models</a:t>
            </a:r>
          </a:p>
          <a:p>
            <a:pPr>
              <a:lnSpc>
                <a:spcPct val="170000"/>
              </a:lnSpc>
            </a:pPr>
            <a:r>
              <a:rPr lang="en-CA" sz="1500" dirty="0">
                <a:effectLst/>
                <a:latin typeface="Arial" panose="020B0604020202020204" pitchFamily="34" charset="0"/>
                <a:ea typeface="Calibri" panose="020F0502020204030204" pitchFamily="34" charset="0"/>
                <a:cs typeface="Arial" panose="020B0604020202020204" pitchFamily="34" charset="0"/>
              </a:rPr>
              <a:t>Trigger Gun attachment Nut is a swivel design.</a:t>
            </a:r>
          </a:p>
          <a:p>
            <a:pPr marL="342900" lvl="0" indent="-342900">
              <a:lnSpc>
                <a:spcPct val="170000"/>
              </a:lnSpc>
              <a:buFont typeface="Symbol" panose="05050102010706020507" pitchFamily="18" charset="2"/>
              <a:buChar char=""/>
            </a:pPr>
            <a:endParaRPr lang="en-CA" sz="1500" dirty="0">
              <a:effectLst/>
              <a:latin typeface="Arial Rounded MT Bold" panose="020F0704030504030204" pitchFamily="34" charset="0"/>
              <a:ea typeface="Calibri" panose="020F0502020204030204" pitchFamily="34" charset="0"/>
            </a:endParaRPr>
          </a:p>
          <a:p>
            <a:pPr marL="0" lvl="0" indent="0">
              <a:lnSpc>
                <a:spcPct val="170000"/>
              </a:lnSpc>
              <a:buNone/>
            </a:pPr>
            <a:r>
              <a:rPr lang="en-CA" sz="1500" b="1" dirty="0">
                <a:effectLst/>
                <a:latin typeface="Arial" panose="020B0604020202020204" pitchFamily="34" charset="0"/>
                <a:ea typeface="Calibri" panose="020F0502020204030204" pitchFamily="34" charset="0"/>
                <a:cs typeface="Arial" panose="020B0604020202020204" pitchFamily="34" charset="0"/>
              </a:rPr>
              <a:t>Freezing Tests were completed for Trigger Gun and Wand</a:t>
            </a:r>
          </a:p>
          <a:p>
            <a:pPr>
              <a:lnSpc>
                <a:spcPct val="170000"/>
              </a:lnSpc>
            </a:pPr>
            <a:r>
              <a:rPr lang="en-CA" sz="1500" dirty="0">
                <a:effectLst/>
                <a:latin typeface="Arial" panose="020B0604020202020204" pitchFamily="34" charset="0"/>
                <a:ea typeface="Calibri" panose="020F0502020204030204" pitchFamily="34" charset="0"/>
                <a:cs typeface="Arial" panose="020B0604020202020204" pitchFamily="34" charset="0"/>
              </a:rPr>
              <a:t>Complete Trigger Gun and Wand were filled with water.</a:t>
            </a:r>
          </a:p>
          <a:p>
            <a:pPr>
              <a:lnSpc>
                <a:spcPct val="170000"/>
              </a:lnSpc>
            </a:pPr>
            <a:r>
              <a:rPr lang="en-CA" sz="1500" dirty="0">
                <a:effectLst/>
                <a:latin typeface="Arial" panose="020B0604020202020204" pitchFamily="34" charset="0"/>
                <a:ea typeface="Calibri" panose="020F0502020204030204" pitchFamily="34" charset="0"/>
                <a:cs typeface="Arial" panose="020B0604020202020204" pitchFamily="34" charset="0"/>
              </a:rPr>
              <a:t>Complete assembly was kept frozen for 4 days.</a:t>
            </a:r>
          </a:p>
          <a:p>
            <a:pPr>
              <a:lnSpc>
                <a:spcPct val="170000"/>
              </a:lnSpc>
            </a:pPr>
            <a:r>
              <a:rPr lang="en-CA" sz="1500" dirty="0">
                <a:effectLst/>
                <a:latin typeface="Arial" panose="020B0604020202020204" pitchFamily="34" charset="0"/>
                <a:ea typeface="Calibri" panose="020F0502020204030204" pitchFamily="34" charset="0"/>
                <a:cs typeface="Arial" panose="020B0604020202020204" pitchFamily="34" charset="0"/>
              </a:rPr>
              <a:t>No Cracks or split Wands occurred. </a:t>
            </a:r>
          </a:p>
        </p:txBody>
      </p:sp>
      <p:sp>
        <p:nvSpPr>
          <p:cNvPr id="12" name="Rectangle 11">
            <a:extLst>
              <a:ext uri="{FF2B5EF4-FFF2-40B4-BE49-F238E27FC236}">
                <a16:creationId xmlns:a16="http://schemas.microsoft.com/office/drawing/2014/main" id="{070C1C87-EB62-F939-BF6B-FEAEEF3FD0F7}"/>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26AA3851-1EEF-1242-F316-C9F9A20B7DC9}"/>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descr="A picture containing text, clipart&#10;&#10;Description automatically generated">
            <a:extLst>
              <a:ext uri="{FF2B5EF4-FFF2-40B4-BE49-F238E27FC236}">
                <a16:creationId xmlns:a16="http://schemas.microsoft.com/office/drawing/2014/main" id="{23134FC8-B639-6C6B-E1BB-43190C5E38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pic>
        <p:nvPicPr>
          <p:cNvPr id="3" name="Picture 2" descr="A close-up of a syringe&#10;&#10;Description automatically generated with medium confidence">
            <a:extLst>
              <a:ext uri="{FF2B5EF4-FFF2-40B4-BE49-F238E27FC236}">
                <a16:creationId xmlns:a16="http://schemas.microsoft.com/office/drawing/2014/main" id="{28DF280C-EB28-4607-7960-DA39FDAF20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4589" y="3388317"/>
            <a:ext cx="2004969" cy="2004969"/>
          </a:xfrm>
          <a:prstGeom prst="rect">
            <a:avLst/>
          </a:prstGeom>
        </p:spPr>
      </p:pic>
      <p:pic>
        <p:nvPicPr>
          <p:cNvPr id="10" name="Picture 9" descr="A close-up of a sword&#10;&#10;Description automatically generated with low confidence">
            <a:extLst>
              <a:ext uri="{FF2B5EF4-FFF2-40B4-BE49-F238E27FC236}">
                <a16:creationId xmlns:a16="http://schemas.microsoft.com/office/drawing/2014/main" id="{FA071F59-E3EC-4479-8503-350BAEA664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7727" y="3356140"/>
            <a:ext cx="1702964" cy="1702964"/>
          </a:xfrm>
          <a:prstGeom prst="rect">
            <a:avLst/>
          </a:prstGeom>
        </p:spPr>
      </p:pic>
      <p:pic>
        <p:nvPicPr>
          <p:cNvPr id="13" name="Picture 12">
            <a:extLst>
              <a:ext uri="{FF2B5EF4-FFF2-40B4-BE49-F238E27FC236}">
                <a16:creationId xmlns:a16="http://schemas.microsoft.com/office/drawing/2014/main" id="{FAF1766D-6C19-E732-AF52-10BCA605C3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82732" y="1056688"/>
            <a:ext cx="1092740" cy="1451295"/>
          </a:xfrm>
          <a:prstGeom prst="rect">
            <a:avLst/>
          </a:prstGeom>
        </p:spPr>
      </p:pic>
      <p:pic>
        <p:nvPicPr>
          <p:cNvPr id="17" name="Picture 16" descr="A close-up of a screwdriver&#10;&#10;Description automatically generated with low confidence">
            <a:extLst>
              <a:ext uri="{FF2B5EF4-FFF2-40B4-BE49-F238E27FC236}">
                <a16:creationId xmlns:a16="http://schemas.microsoft.com/office/drawing/2014/main" id="{B8F05C55-B423-8CB6-F96F-8661761125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25368" y="1432767"/>
            <a:ext cx="1830657" cy="1378377"/>
          </a:xfrm>
          <a:prstGeom prst="rect">
            <a:avLst/>
          </a:prstGeom>
        </p:spPr>
      </p:pic>
    </p:spTree>
    <p:extLst>
      <p:ext uri="{BB962C8B-B14F-4D97-AF65-F5344CB8AC3E}">
        <p14:creationId xmlns:p14="http://schemas.microsoft.com/office/powerpoint/2010/main" val="2431671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hlinkClick r:id="rId2" action="ppaction://hlinkfile"/>
            <a:extLst>
              <a:ext uri="{FF2B5EF4-FFF2-40B4-BE49-F238E27FC236}">
                <a16:creationId xmlns:a16="http://schemas.microsoft.com/office/drawing/2014/main" id="{E16D3CFA-8B84-A9C4-8C5B-C0FACCDEE0A3}"/>
              </a:ext>
            </a:extLst>
          </p:cNvPr>
          <p:cNvSpPr txBox="1">
            <a:spLocks/>
          </p:cNvSpPr>
          <p:nvPr/>
        </p:nvSpPr>
        <p:spPr>
          <a:xfrm>
            <a:off x="838200" y="424137"/>
            <a:ext cx="10909640" cy="54721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rgbClr val="005CA7"/>
                </a:solidFill>
                <a:latin typeface="Arial Rounded MT Bold" panose="020F0704030504030204" pitchFamily="34" charset="0"/>
              </a:rPr>
              <a:t>Guideline for Maximum Handling Loads</a:t>
            </a:r>
          </a:p>
        </p:txBody>
      </p:sp>
      <p:cxnSp>
        <p:nvCxnSpPr>
          <p:cNvPr id="7" name="Straight Connector 6">
            <a:extLst>
              <a:ext uri="{FF2B5EF4-FFF2-40B4-BE49-F238E27FC236}">
                <a16:creationId xmlns:a16="http://schemas.microsoft.com/office/drawing/2014/main" id="{03236AFD-B3A4-0222-20D2-A98C70C61B62}"/>
              </a:ext>
            </a:extLst>
          </p:cNvPr>
          <p:cNvCxnSpPr>
            <a:cxnSpLocks/>
          </p:cNvCxnSpPr>
          <p:nvPr/>
        </p:nvCxnSpPr>
        <p:spPr>
          <a:xfrm>
            <a:off x="951722" y="971353"/>
            <a:ext cx="7647614" cy="3846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70C1C87-EB62-F939-BF6B-FEAEEF3FD0F7}"/>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26AA3851-1EEF-1242-F316-C9F9A20B7DC9}"/>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descr="A picture containing text, clipart&#10;&#10;Description automatically generated">
            <a:extLst>
              <a:ext uri="{FF2B5EF4-FFF2-40B4-BE49-F238E27FC236}">
                <a16:creationId xmlns:a16="http://schemas.microsoft.com/office/drawing/2014/main" id="{23134FC8-B639-6C6B-E1BB-43190C5E3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pic>
        <p:nvPicPr>
          <p:cNvPr id="2" name="Content Placeholder 4" descr="Diagram&#10;&#10;Description automatically generated">
            <a:extLst>
              <a:ext uri="{FF2B5EF4-FFF2-40B4-BE49-F238E27FC236}">
                <a16:creationId xmlns:a16="http://schemas.microsoft.com/office/drawing/2014/main" id="{02CFBBBB-5968-49FE-4AE2-A8F773CE8C6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76543" y="1546712"/>
            <a:ext cx="4642877" cy="4351338"/>
          </a:xfrm>
        </p:spPr>
      </p:pic>
      <p:sp>
        <p:nvSpPr>
          <p:cNvPr id="4" name="TextBox 3">
            <a:extLst>
              <a:ext uri="{FF2B5EF4-FFF2-40B4-BE49-F238E27FC236}">
                <a16:creationId xmlns:a16="http://schemas.microsoft.com/office/drawing/2014/main" id="{311F382E-F29D-8E05-D8A1-0AC3C30DC5CD}"/>
              </a:ext>
            </a:extLst>
          </p:cNvPr>
          <p:cNvSpPr txBox="1"/>
          <p:nvPr/>
        </p:nvSpPr>
        <p:spPr>
          <a:xfrm>
            <a:off x="1735277" y="4631683"/>
            <a:ext cx="3195747" cy="923330"/>
          </a:xfrm>
          <a:prstGeom prst="rect">
            <a:avLst/>
          </a:prstGeom>
          <a:noFill/>
        </p:spPr>
        <p:txBody>
          <a:bodyPr wrap="none" rtlCol="0">
            <a:spAutoFit/>
          </a:bodyPr>
          <a:lstStyle/>
          <a:p>
            <a:pPr algn="ctr"/>
            <a:r>
              <a:rPr lang="en-US" dirty="0">
                <a:latin typeface="Arial Rounded MT Bold" panose="020F0704030504030204" pitchFamily="34" charset="0"/>
              </a:rPr>
              <a:t>E-320</a:t>
            </a:r>
          </a:p>
          <a:p>
            <a:pPr algn="ctr"/>
            <a:r>
              <a:rPr lang="en-US" dirty="0">
                <a:latin typeface="Arial Rounded MT Bold" panose="020F0704030504030204" pitchFamily="34" charset="0"/>
              </a:rPr>
              <a:t>28.5 Lbs. </a:t>
            </a:r>
          </a:p>
          <a:p>
            <a:pPr algn="ctr"/>
            <a:r>
              <a:rPr lang="en-US" dirty="0">
                <a:latin typeface="Arial Rounded MT Bold" panose="020F0704030504030204" pitchFamily="34" charset="0"/>
              </a:rPr>
              <a:t>Fully loaded with chemical </a:t>
            </a:r>
            <a:endParaRPr lang="en-CA" dirty="0">
              <a:latin typeface="Arial Rounded MT Bold" panose="020F0704030504030204" pitchFamily="34" charset="0"/>
            </a:endParaRPr>
          </a:p>
        </p:txBody>
      </p:sp>
      <p:pic>
        <p:nvPicPr>
          <p:cNvPr id="5" name="Picture 4" descr="A picture containing appliance&#10;&#10;Description automatically generated">
            <a:extLst>
              <a:ext uri="{FF2B5EF4-FFF2-40B4-BE49-F238E27FC236}">
                <a16:creationId xmlns:a16="http://schemas.microsoft.com/office/drawing/2014/main" id="{B3089028-446A-DDE3-7E61-35E9782152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7830" y="1925521"/>
            <a:ext cx="2667699" cy="2667699"/>
          </a:xfrm>
          <a:prstGeom prst="rect">
            <a:avLst/>
          </a:prstGeom>
        </p:spPr>
      </p:pic>
    </p:spTree>
    <p:extLst>
      <p:ext uri="{BB962C8B-B14F-4D97-AF65-F5344CB8AC3E}">
        <p14:creationId xmlns:p14="http://schemas.microsoft.com/office/powerpoint/2010/main" val="2804256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hlinkClick r:id="rId2" action="ppaction://hlinkfile"/>
            <a:extLst>
              <a:ext uri="{FF2B5EF4-FFF2-40B4-BE49-F238E27FC236}">
                <a16:creationId xmlns:a16="http://schemas.microsoft.com/office/drawing/2014/main" id="{E16D3CFA-8B84-A9C4-8C5B-C0FACCDEE0A3}"/>
              </a:ext>
            </a:extLst>
          </p:cNvPr>
          <p:cNvSpPr txBox="1">
            <a:spLocks/>
          </p:cNvSpPr>
          <p:nvPr/>
        </p:nvSpPr>
        <p:spPr>
          <a:xfrm>
            <a:off x="1430864" y="424861"/>
            <a:ext cx="3566020" cy="5615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rgbClr val="005CA7"/>
                </a:solidFill>
                <a:latin typeface="Arial Rounded MT Bold" panose="020F0704030504030204" pitchFamily="34" charset="0"/>
              </a:rPr>
              <a:t>Tip Flow Rates</a:t>
            </a:r>
          </a:p>
        </p:txBody>
      </p:sp>
      <p:cxnSp>
        <p:nvCxnSpPr>
          <p:cNvPr id="7" name="Straight Connector 6">
            <a:extLst>
              <a:ext uri="{FF2B5EF4-FFF2-40B4-BE49-F238E27FC236}">
                <a16:creationId xmlns:a16="http://schemas.microsoft.com/office/drawing/2014/main" id="{03236AFD-B3A4-0222-20D2-A98C70C61B62}"/>
              </a:ext>
            </a:extLst>
          </p:cNvPr>
          <p:cNvCxnSpPr>
            <a:cxnSpLocks/>
          </p:cNvCxnSpPr>
          <p:nvPr/>
        </p:nvCxnSpPr>
        <p:spPr>
          <a:xfrm>
            <a:off x="1544386" y="972077"/>
            <a:ext cx="2840102" cy="142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70C1C87-EB62-F939-BF6B-FEAEEF3FD0F7}"/>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26AA3851-1EEF-1242-F316-C9F9A20B7DC9}"/>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descr="A picture containing text, clipart&#10;&#10;Description automatically generated">
            <a:extLst>
              <a:ext uri="{FF2B5EF4-FFF2-40B4-BE49-F238E27FC236}">
                <a16:creationId xmlns:a16="http://schemas.microsoft.com/office/drawing/2014/main" id="{23134FC8-B639-6C6B-E1BB-43190C5E3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sp>
        <p:nvSpPr>
          <p:cNvPr id="8" name="Content Placeholder 7">
            <a:extLst>
              <a:ext uri="{FF2B5EF4-FFF2-40B4-BE49-F238E27FC236}">
                <a16:creationId xmlns:a16="http://schemas.microsoft.com/office/drawing/2014/main" id="{0AD7581C-5E9D-322A-3C47-7ABB01589FFF}"/>
              </a:ext>
            </a:extLst>
          </p:cNvPr>
          <p:cNvSpPr>
            <a:spLocks noGrp="1"/>
          </p:cNvSpPr>
          <p:nvPr>
            <p:ph idx="1"/>
          </p:nvPr>
        </p:nvSpPr>
        <p:spPr>
          <a:xfrm>
            <a:off x="838200" y="1825625"/>
            <a:ext cx="4195194" cy="2806058"/>
          </a:xfrm>
        </p:spPr>
        <p:txBody>
          <a:bodyPr>
            <a:normAutofit/>
          </a:bodyPr>
          <a:lstStyle/>
          <a:p>
            <a:pPr marL="0" indent="0" algn="ctr">
              <a:buNone/>
            </a:pPr>
            <a:r>
              <a:rPr lang="en-CA" sz="1800" b="1" dirty="0">
                <a:latin typeface="Arial Rounded MT Bold" panose="020F0704030504030204" pitchFamily="34" charset="0"/>
              </a:rPr>
              <a:t>Speed 2 </a:t>
            </a:r>
          </a:p>
          <a:p>
            <a:pPr marL="0" indent="0" algn="ctr">
              <a:buNone/>
            </a:pPr>
            <a:r>
              <a:rPr lang="en-CA" sz="1800" dirty="0">
                <a:latin typeface="Arial Rounded MT Bold" panose="020F0704030504030204" pitchFamily="34" charset="0"/>
              </a:rPr>
              <a:t>Consistent volume HDP-M18-30 </a:t>
            </a:r>
          </a:p>
          <a:p>
            <a:pPr marL="0" indent="0" algn="ctr">
              <a:buNone/>
            </a:pPr>
            <a:r>
              <a:rPr lang="en-CA" sz="1800" dirty="0">
                <a:latin typeface="Arial Rounded MT Bold" panose="020F0704030504030204" pitchFamily="34" charset="0"/>
              </a:rPr>
              <a:t>27oz (800 ml) per minute </a:t>
            </a:r>
          </a:p>
          <a:p>
            <a:pPr marL="0" indent="0" algn="ctr">
              <a:buNone/>
            </a:pPr>
            <a:r>
              <a:rPr lang="en-CA" sz="1200" i="1" dirty="0">
                <a:latin typeface="Arial Rounded MT Bold" panose="020F0704030504030204" pitchFamily="34" charset="0"/>
              </a:rPr>
              <a:t>All volumes are approximate</a:t>
            </a:r>
          </a:p>
          <a:p>
            <a:pPr marL="0" indent="0" algn="ctr">
              <a:buNone/>
            </a:pPr>
            <a:r>
              <a:rPr lang="en-CA" sz="1200" i="1" dirty="0">
                <a:latin typeface="Arial Rounded MT Bold" panose="020F0704030504030204" pitchFamily="34" charset="0"/>
              </a:rPr>
              <a:t>Calibrate your applicator</a:t>
            </a:r>
          </a:p>
        </p:txBody>
      </p:sp>
      <p:sp>
        <p:nvSpPr>
          <p:cNvPr id="10" name="Title 1">
            <a:hlinkClick r:id="rId2" action="ppaction://hlinkfile"/>
            <a:extLst>
              <a:ext uri="{FF2B5EF4-FFF2-40B4-BE49-F238E27FC236}">
                <a16:creationId xmlns:a16="http://schemas.microsoft.com/office/drawing/2014/main" id="{4831124F-8563-73E3-8F20-A756AB8FF51D}"/>
              </a:ext>
            </a:extLst>
          </p:cNvPr>
          <p:cNvSpPr txBox="1">
            <a:spLocks/>
          </p:cNvSpPr>
          <p:nvPr/>
        </p:nvSpPr>
        <p:spPr>
          <a:xfrm>
            <a:off x="6416158" y="430756"/>
            <a:ext cx="4576018" cy="5615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rgbClr val="005CA7"/>
                </a:solidFill>
                <a:latin typeface="Arial Rounded MT Bold" panose="020F0704030504030204" pitchFamily="34" charset="0"/>
              </a:rPr>
              <a:t>Battery Performance</a:t>
            </a:r>
          </a:p>
        </p:txBody>
      </p:sp>
      <p:cxnSp>
        <p:nvCxnSpPr>
          <p:cNvPr id="11" name="Straight Connector 10">
            <a:extLst>
              <a:ext uri="{FF2B5EF4-FFF2-40B4-BE49-F238E27FC236}">
                <a16:creationId xmlns:a16="http://schemas.microsoft.com/office/drawing/2014/main" id="{13A97C3A-D7DA-1A91-54AB-75A06CE499ED}"/>
              </a:ext>
            </a:extLst>
          </p:cNvPr>
          <p:cNvCxnSpPr>
            <a:cxnSpLocks/>
          </p:cNvCxnSpPr>
          <p:nvPr/>
        </p:nvCxnSpPr>
        <p:spPr>
          <a:xfrm flipV="1">
            <a:off x="6490938" y="972077"/>
            <a:ext cx="4094411" cy="58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Content Placeholder 7">
            <a:extLst>
              <a:ext uri="{FF2B5EF4-FFF2-40B4-BE49-F238E27FC236}">
                <a16:creationId xmlns:a16="http://schemas.microsoft.com/office/drawing/2014/main" id="{9D74C641-6BEC-B39C-BDD9-F17A984178CD}"/>
              </a:ext>
            </a:extLst>
          </p:cNvPr>
          <p:cNvSpPr txBox="1">
            <a:spLocks/>
          </p:cNvSpPr>
          <p:nvPr/>
        </p:nvSpPr>
        <p:spPr>
          <a:xfrm>
            <a:off x="5801257" y="1825625"/>
            <a:ext cx="5915461" cy="2806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1800" dirty="0">
                <a:latin typeface="Arial Rounded MT Bold" panose="020F0704030504030204" pitchFamily="34" charset="0"/>
              </a:rPr>
              <a:t>Total Run Time on 1 Battery Charge 1.37 Hours</a:t>
            </a:r>
          </a:p>
          <a:p>
            <a:pPr marL="0" indent="0" algn="ctr">
              <a:buFont typeface="Arial" panose="020B0604020202020204" pitchFamily="34" charset="0"/>
              <a:buNone/>
            </a:pPr>
            <a:r>
              <a:rPr lang="en-CA" sz="1800" dirty="0">
                <a:latin typeface="Arial Rounded MT Bold" panose="020F0704030504030204" pitchFamily="34" charset="0"/>
              </a:rPr>
              <a:t>Total Full Tanks Dispensed 7 = 17.5 gal </a:t>
            </a:r>
          </a:p>
          <a:p>
            <a:pPr marL="0" indent="0" algn="ctr">
              <a:buFont typeface="Arial" panose="020B0604020202020204" pitchFamily="34" charset="0"/>
              <a:buNone/>
            </a:pPr>
            <a:endParaRPr lang="en-CA" sz="1800" dirty="0">
              <a:latin typeface="Arial Rounded MT Bold" panose="020F0704030504030204" pitchFamily="34" charset="0"/>
            </a:endParaRPr>
          </a:p>
          <a:p>
            <a:pPr marL="0" indent="0" algn="ctr">
              <a:buFont typeface="Arial" panose="020B0604020202020204" pitchFamily="34" charset="0"/>
              <a:buNone/>
            </a:pPr>
            <a:r>
              <a:rPr lang="en-CA" sz="1800" dirty="0">
                <a:latin typeface="Arial Rounded MT Bold" panose="020F0704030504030204" pitchFamily="34" charset="0"/>
              </a:rPr>
              <a:t>Using HDP-M18-30 Mosquito Tip</a:t>
            </a:r>
          </a:p>
          <a:p>
            <a:pPr marL="0" indent="0" algn="ctr">
              <a:buFont typeface="Arial" panose="020B0604020202020204" pitchFamily="34" charset="0"/>
              <a:buNone/>
            </a:pPr>
            <a:r>
              <a:rPr lang="en-CA" sz="1200" i="1" dirty="0">
                <a:latin typeface="Arial Rounded MT Bold" panose="020F0704030504030204" pitchFamily="34" charset="0"/>
              </a:rPr>
              <a:t>All volumes are approximate</a:t>
            </a:r>
          </a:p>
          <a:p>
            <a:pPr marL="0" indent="0" algn="ctr">
              <a:buFont typeface="Arial" panose="020B0604020202020204" pitchFamily="34" charset="0"/>
              <a:buNone/>
            </a:pPr>
            <a:r>
              <a:rPr lang="en-CA" sz="1200" i="1" dirty="0">
                <a:latin typeface="Arial Rounded MT Bold" panose="020F0704030504030204" pitchFamily="34" charset="0"/>
              </a:rPr>
              <a:t>Calibrate your applicator</a:t>
            </a:r>
          </a:p>
        </p:txBody>
      </p:sp>
    </p:spTree>
    <p:extLst>
      <p:ext uri="{BB962C8B-B14F-4D97-AF65-F5344CB8AC3E}">
        <p14:creationId xmlns:p14="http://schemas.microsoft.com/office/powerpoint/2010/main" val="146431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person, ground&#10;&#10;Description automatically generated">
            <a:extLst>
              <a:ext uri="{FF2B5EF4-FFF2-40B4-BE49-F238E27FC236}">
                <a16:creationId xmlns:a16="http://schemas.microsoft.com/office/drawing/2014/main" id="{DFA42D10-C89F-0308-9E24-2E74B5EFD53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r="7199"/>
          <a:stretch/>
        </p:blipFill>
        <p:spPr>
          <a:xfrm>
            <a:off x="5969130" y="-13283"/>
            <a:ext cx="6222870" cy="6705600"/>
          </a:xfrm>
          <a:prstGeom prst="rect">
            <a:avLst/>
          </a:prstGeom>
        </p:spPr>
      </p:pic>
      <p:sp>
        <p:nvSpPr>
          <p:cNvPr id="6" name="Title 1">
            <a:hlinkClick r:id="rId3" action="ppaction://hlinkfile"/>
            <a:extLst>
              <a:ext uri="{FF2B5EF4-FFF2-40B4-BE49-F238E27FC236}">
                <a16:creationId xmlns:a16="http://schemas.microsoft.com/office/drawing/2014/main" id="{E16D3CFA-8B84-A9C4-8C5B-C0FACCDEE0A3}"/>
              </a:ext>
            </a:extLst>
          </p:cNvPr>
          <p:cNvSpPr txBox="1">
            <a:spLocks/>
          </p:cNvSpPr>
          <p:nvPr/>
        </p:nvSpPr>
        <p:spPr>
          <a:xfrm>
            <a:off x="838200" y="424137"/>
            <a:ext cx="10909640" cy="54721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solidFill>
                  <a:srgbClr val="005CA7"/>
                </a:solidFill>
                <a:latin typeface="Arial Rounded MT Bold" panose="020F0704030504030204" pitchFamily="34" charset="0"/>
              </a:rPr>
              <a:t>Misting – General Pest Applicator</a:t>
            </a:r>
          </a:p>
        </p:txBody>
      </p:sp>
      <p:cxnSp>
        <p:nvCxnSpPr>
          <p:cNvPr id="7" name="Straight Connector 6">
            <a:extLst>
              <a:ext uri="{FF2B5EF4-FFF2-40B4-BE49-F238E27FC236}">
                <a16:creationId xmlns:a16="http://schemas.microsoft.com/office/drawing/2014/main" id="{03236AFD-B3A4-0222-20D2-A98C70C61B62}"/>
              </a:ext>
            </a:extLst>
          </p:cNvPr>
          <p:cNvCxnSpPr>
            <a:cxnSpLocks/>
          </p:cNvCxnSpPr>
          <p:nvPr/>
        </p:nvCxnSpPr>
        <p:spPr>
          <a:xfrm flipV="1">
            <a:off x="951722" y="933773"/>
            <a:ext cx="6390600" cy="3758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4A57AD9-463D-302D-A582-21FD75854EB0}"/>
              </a:ext>
            </a:extLst>
          </p:cNvPr>
          <p:cNvPicPr>
            <a:picLocks noChangeAspect="1"/>
          </p:cNvPicPr>
          <p:nvPr/>
        </p:nvPicPr>
        <p:blipFill rotWithShape="1">
          <a:blip r:embed="rId4"/>
          <a:srcRect r="65044"/>
          <a:stretch/>
        </p:blipFill>
        <p:spPr>
          <a:xfrm>
            <a:off x="2692222" y="2115089"/>
            <a:ext cx="694726" cy="1237085"/>
          </a:xfrm>
          <a:prstGeom prst="rect">
            <a:avLst/>
          </a:prstGeom>
        </p:spPr>
      </p:pic>
      <p:sp>
        <p:nvSpPr>
          <p:cNvPr id="5" name="Subtitle 2">
            <a:extLst>
              <a:ext uri="{FF2B5EF4-FFF2-40B4-BE49-F238E27FC236}">
                <a16:creationId xmlns:a16="http://schemas.microsoft.com/office/drawing/2014/main" id="{C6C988AD-DE7E-04C0-BB90-46F98D34539C}"/>
              </a:ext>
            </a:extLst>
          </p:cNvPr>
          <p:cNvSpPr txBox="1">
            <a:spLocks/>
          </p:cNvSpPr>
          <p:nvPr/>
        </p:nvSpPr>
        <p:spPr>
          <a:xfrm>
            <a:off x="250153" y="1304393"/>
            <a:ext cx="4957327" cy="5472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2400" i="1" dirty="0">
                <a:latin typeface="Arial Rounded MT Bold" panose="020F0704030504030204" pitchFamily="34" charset="0"/>
              </a:rPr>
              <a:t>Speed II / High Flow Tips</a:t>
            </a:r>
          </a:p>
        </p:txBody>
      </p:sp>
      <p:sp>
        <p:nvSpPr>
          <p:cNvPr id="8" name="Subtitle 2">
            <a:extLst>
              <a:ext uri="{FF2B5EF4-FFF2-40B4-BE49-F238E27FC236}">
                <a16:creationId xmlns:a16="http://schemas.microsoft.com/office/drawing/2014/main" id="{DBF573A2-8E75-B704-8251-CCB6394046D3}"/>
              </a:ext>
            </a:extLst>
          </p:cNvPr>
          <p:cNvSpPr txBox="1">
            <a:spLocks/>
          </p:cNvSpPr>
          <p:nvPr/>
        </p:nvSpPr>
        <p:spPr>
          <a:xfrm>
            <a:off x="2090419" y="3352174"/>
            <a:ext cx="1987465" cy="5472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1600" dirty="0">
                <a:latin typeface="Arial Rounded MT Bold" panose="020F0704030504030204" pitchFamily="34" charset="0"/>
              </a:rPr>
              <a:t>08 Pin &amp; Cone</a:t>
            </a:r>
          </a:p>
        </p:txBody>
      </p:sp>
      <p:sp>
        <p:nvSpPr>
          <p:cNvPr id="10" name="Subtitle 2">
            <a:extLst>
              <a:ext uri="{FF2B5EF4-FFF2-40B4-BE49-F238E27FC236}">
                <a16:creationId xmlns:a16="http://schemas.microsoft.com/office/drawing/2014/main" id="{EFA60DC6-F1D4-84CF-A867-4946446091C9}"/>
              </a:ext>
            </a:extLst>
          </p:cNvPr>
          <p:cNvSpPr txBox="1">
            <a:spLocks/>
          </p:cNvSpPr>
          <p:nvPr/>
        </p:nvSpPr>
        <p:spPr>
          <a:xfrm>
            <a:off x="1886920" y="5413600"/>
            <a:ext cx="2438802" cy="8171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1600" dirty="0">
                <a:latin typeface="Arial Rounded MT Bold" panose="020F0704030504030204" pitchFamily="34" charset="0"/>
              </a:rPr>
              <a:t>HDP-M18-30</a:t>
            </a:r>
          </a:p>
          <a:p>
            <a:pPr marL="0" indent="0" algn="ctr">
              <a:buNone/>
            </a:pPr>
            <a:r>
              <a:rPr lang="en-CA" sz="1600" dirty="0">
                <a:latin typeface="Arial Rounded MT Bold" panose="020F0704030504030204" pitchFamily="34" charset="0"/>
              </a:rPr>
              <a:t>“Mosquito Misting Tip”</a:t>
            </a:r>
          </a:p>
        </p:txBody>
      </p:sp>
      <p:pic>
        <p:nvPicPr>
          <p:cNvPr id="11" name="Picture 10">
            <a:extLst>
              <a:ext uri="{FF2B5EF4-FFF2-40B4-BE49-F238E27FC236}">
                <a16:creationId xmlns:a16="http://schemas.microsoft.com/office/drawing/2014/main" id="{18AA030B-98F3-2D68-48DB-BEBD58313E33}"/>
              </a:ext>
            </a:extLst>
          </p:cNvPr>
          <p:cNvPicPr>
            <a:picLocks noChangeAspect="1"/>
          </p:cNvPicPr>
          <p:nvPr/>
        </p:nvPicPr>
        <p:blipFill rotWithShape="1">
          <a:blip r:embed="rId4"/>
          <a:srcRect l="70912"/>
          <a:stretch/>
        </p:blipFill>
        <p:spPr>
          <a:xfrm>
            <a:off x="2715035" y="4176515"/>
            <a:ext cx="578115" cy="1237085"/>
          </a:xfrm>
          <a:prstGeom prst="rect">
            <a:avLst/>
          </a:prstGeom>
        </p:spPr>
      </p:pic>
      <p:sp>
        <p:nvSpPr>
          <p:cNvPr id="12" name="Rectangle 11">
            <a:extLst>
              <a:ext uri="{FF2B5EF4-FFF2-40B4-BE49-F238E27FC236}">
                <a16:creationId xmlns:a16="http://schemas.microsoft.com/office/drawing/2014/main" id="{070C1C87-EB62-F939-BF6B-FEAEEF3FD0F7}"/>
              </a:ext>
            </a:extLst>
          </p:cNvPr>
          <p:cNvSpPr/>
          <p:nvPr/>
        </p:nvSpPr>
        <p:spPr>
          <a:xfrm>
            <a:off x="0" y="6526635"/>
            <a:ext cx="12192000" cy="331365"/>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26AA3851-1EEF-1242-F316-C9F9A20B7DC9}"/>
              </a:ext>
            </a:extLst>
          </p:cNvPr>
          <p:cNvSpPr/>
          <p:nvPr/>
        </p:nvSpPr>
        <p:spPr>
          <a:xfrm>
            <a:off x="10972950" y="5989739"/>
            <a:ext cx="1219049" cy="738232"/>
          </a:xfrm>
          <a:prstGeom prst="rect">
            <a:avLst/>
          </a:prstGeom>
          <a:solidFill>
            <a:srgbClr val="005CA7"/>
          </a:solidFill>
          <a:ln>
            <a:solidFill>
              <a:srgbClr val="005C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descr="A picture containing text, clipart&#10;&#10;Description automatically generated">
            <a:extLst>
              <a:ext uri="{FF2B5EF4-FFF2-40B4-BE49-F238E27FC236}">
                <a16:creationId xmlns:a16="http://schemas.microsoft.com/office/drawing/2014/main" id="{23134FC8-B639-6C6B-E1BB-43190C5E38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9420" y="6127052"/>
            <a:ext cx="900277" cy="348756"/>
          </a:xfrm>
          <a:prstGeom prst="rect">
            <a:avLst/>
          </a:prstGeom>
        </p:spPr>
      </p:pic>
    </p:spTree>
    <p:extLst>
      <p:ext uri="{BB962C8B-B14F-4D97-AF65-F5344CB8AC3E}">
        <p14:creationId xmlns:p14="http://schemas.microsoft.com/office/powerpoint/2010/main" val="166991689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15DA7"/>
      </a:dk2>
      <a:lt2>
        <a:srgbClr val="E7E6E6"/>
      </a:lt2>
      <a:accent1>
        <a:srgbClr val="015DA7"/>
      </a:accent1>
      <a:accent2>
        <a:srgbClr val="015DA7"/>
      </a:accent2>
      <a:accent3>
        <a:srgbClr val="A5A5A5"/>
      </a:accent3>
      <a:accent4>
        <a:srgbClr val="015DA7"/>
      </a:accent4>
      <a:accent5>
        <a:srgbClr val="015DA7"/>
      </a:accent5>
      <a:accent6>
        <a:srgbClr val="015DA7"/>
      </a:accent6>
      <a:hlink>
        <a:srgbClr val="015DA7"/>
      </a:hlink>
      <a:folHlink>
        <a:srgbClr val="015DA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1671</TotalTime>
  <Words>1341</Words>
  <Application>Microsoft Office PowerPoint</Application>
  <PresentationFormat>Widescreen</PresentationFormat>
  <Paragraphs>164</Paragraphs>
  <Slides>21</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Rounded MT Bold</vt:lpstr>
      <vt:lpstr>Calibri</vt:lpstr>
      <vt:lpstr>Calibri Light</vt:lpstr>
      <vt:lpstr>Symbol</vt:lpstr>
      <vt:lpstr>Office Theme</vt:lpstr>
      <vt:lpstr>Boss Eliminator Series - Spray Applicators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Boss Eliminator - Mosquito Misting Spray Applicator</dc:title>
  <dc:creator>Alexa Perez</dc:creator>
  <cp:lastModifiedBy>Alexa Perez</cp:lastModifiedBy>
  <cp:revision>32</cp:revision>
  <dcterms:created xsi:type="dcterms:W3CDTF">2022-05-16T19:03:53Z</dcterms:created>
  <dcterms:modified xsi:type="dcterms:W3CDTF">2023-03-24T15:29:09Z</dcterms:modified>
</cp:coreProperties>
</file>